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82"/>
  </p:notesMasterIdLst>
  <p:sldIdLst>
    <p:sldId id="541" r:id="rId2"/>
    <p:sldId id="684" r:id="rId3"/>
    <p:sldId id="685" r:id="rId4"/>
    <p:sldId id="709" r:id="rId5"/>
    <p:sldId id="703" r:id="rId6"/>
    <p:sldId id="706" r:id="rId7"/>
    <p:sldId id="704" r:id="rId8"/>
    <p:sldId id="707" r:id="rId9"/>
    <p:sldId id="683" r:id="rId10"/>
    <p:sldId id="710" r:id="rId11"/>
    <p:sldId id="714" r:id="rId12"/>
    <p:sldId id="715" r:id="rId13"/>
    <p:sldId id="713" r:id="rId14"/>
    <p:sldId id="712" r:id="rId15"/>
    <p:sldId id="718" r:id="rId16"/>
    <p:sldId id="717" r:id="rId17"/>
    <p:sldId id="716" r:id="rId18"/>
    <p:sldId id="711" r:id="rId19"/>
    <p:sldId id="719" r:id="rId20"/>
    <p:sldId id="720" r:id="rId21"/>
    <p:sldId id="722" r:id="rId22"/>
    <p:sldId id="729" r:id="rId23"/>
    <p:sldId id="726" r:id="rId24"/>
    <p:sldId id="732" r:id="rId25"/>
    <p:sldId id="733" r:id="rId26"/>
    <p:sldId id="731" r:id="rId27"/>
    <p:sldId id="736" r:id="rId28"/>
    <p:sldId id="735" r:id="rId29"/>
    <p:sldId id="737" r:id="rId30"/>
    <p:sldId id="738" r:id="rId31"/>
    <p:sldId id="739" r:id="rId32"/>
    <p:sldId id="740" r:id="rId33"/>
    <p:sldId id="741" r:id="rId34"/>
    <p:sldId id="742" r:id="rId35"/>
    <p:sldId id="743" r:id="rId36"/>
    <p:sldId id="744" r:id="rId37"/>
    <p:sldId id="745" r:id="rId38"/>
    <p:sldId id="746" r:id="rId39"/>
    <p:sldId id="747" r:id="rId40"/>
    <p:sldId id="748" r:id="rId41"/>
    <p:sldId id="749" r:id="rId42"/>
    <p:sldId id="750" r:id="rId43"/>
    <p:sldId id="751" r:id="rId44"/>
    <p:sldId id="752" r:id="rId45"/>
    <p:sldId id="753" r:id="rId46"/>
    <p:sldId id="754" r:id="rId47"/>
    <p:sldId id="755" r:id="rId48"/>
    <p:sldId id="756" r:id="rId49"/>
    <p:sldId id="757" r:id="rId50"/>
    <p:sldId id="758" r:id="rId51"/>
    <p:sldId id="759" r:id="rId52"/>
    <p:sldId id="760" r:id="rId53"/>
    <p:sldId id="761" r:id="rId54"/>
    <p:sldId id="762" r:id="rId55"/>
    <p:sldId id="763" r:id="rId56"/>
    <p:sldId id="764" r:id="rId57"/>
    <p:sldId id="765" r:id="rId58"/>
    <p:sldId id="766" r:id="rId59"/>
    <p:sldId id="767" r:id="rId60"/>
    <p:sldId id="768" r:id="rId61"/>
    <p:sldId id="769" r:id="rId62"/>
    <p:sldId id="770" r:id="rId63"/>
    <p:sldId id="771" r:id="rId64"/>
    <p:sldId id="772" r:id="rId65"/>
    <p:sldId id="773" r:id="rId66"/>
    <p:sldId id="774" r:id="rId67"/>
    <p:sldId id="775" r:id="rId68"/>
    <p:sldId id="776" r:id="rId69"/>
    <p:sldId id="777" r:id="rId70"/>
    <p:sldId id="778" r:id="rId71"/>
    <p:sldId id="779" r:id="rId72"/>
    <p:sldId id="780" r:id="rId73"/>
    <p:sldId id="781" r:id="rId74"/>
    <p:sldId id="782" r:id="rId75"/>
    <p:sldId id="783" r:id="rId76"/>
    <p:sldId id="784" r:id="rId77"/>
    <p:sldId id="785" r:id="rId78"/>
    <p:sldId id="786" r:id="rId79"/>
    <p:sldId id="787" r:id="rId80"/>
    <p:sldId id="788"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FF"/>
    <a:srgbClr val="FF5A33"/>
    <a:srgbClr val="5C0000"/>
    <a:srgbClr val="FF9900"/>
    <a:srgbClr val="FFD1D1"/>
    <a:srgbClr val="FFB9B9"/>
    <a:srgbClr val="FF9797"/>
    <a:srgbClr val="FF8F8F"/>
    <a:srgbClr val="DCD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51" autoAdjust="0"/>
    <p:restoredTop sz="74021" autoAdjust="0"/>
  </p:normalViewPr>
  <p:slideViewPr>
    <p:cSldViewPr>
      <p:cViewPr varScale="1">
        <p:scale>
          <a:sx n="92" d="100"/>
          <a:sy n="92" d="100"/>
        </p:scale>
        <p:origin x="-1446" y="-102"/>
      </p:cViewPr>
      <p:guideLst>
        <p:guide orient="horz" pos="2160"/>
        <p:guide pos="2880"/>
      </p:guideLst>
    </p:cSldViewPr>
  </p:slideViewPr>
  <p:notesTextViewPr>
    <p:cViewPr>
      <p:scale>
        <a:sx n="100" d="100"/>
        <a:sy n="100" d="100"/>
      </p:scale>
      <p:origin x="0" y="0"/>
    </p:cViewPr>
  </p:notesTextViewPr>
  <p:notesViewPr>
    <p:cSldViewPr>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8/8/2018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D6F88A-F17F-491B-A558-A5E9980DD532}" type="slidenum">
              <a:rPr lang="en-US" smtClean="0"/>
              <a:pPr/>
              <a:t>72</a:t>
            </a:fld>
            <a:endParaRPr lang="en-US"/>
          </a:p>
        </p:txBody>
      </p:sp>
    </p:spTree>
    <p:extLst>
      <p:ext uri="{BB962C8B-B14F-4D97-AF65-F5344CB8AC3E}">
        <p14:creationId xmlns:p14="http://schemas.microsoft.com/office/powerpoint/2010/main" val="3472240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ubtitle 2"/>
          <p:cNvSpPr>
            <a:spLocks noGrp="1"/>
          </p:cNvSpPr>
          <p:nvPr>
            <p:ph type="subTitle" idx="1"/>
          </p:nvPr>
        </p:nvSpPr>
        <p:spPr>
          <a:xfrm>
            <a:off x="4114800" y="4953000"/>
            <a:ext cx="5029200" cy="990600"/>
          </a:xfrm>
        </p:spPr>
        <p:txBody>
          <a:bodyPr>
            <a:normAutofit/>
          </a:bodyPr>
          <a:lstStyle>
            <a:lvl1pPr marL="0" indent="0" algn="l">
              <a:buNone/>
              <a:defRPr sz="22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6" name="Straight Connector 5"/>
          <p:cNvCxnSpPr/>
          <p:nvPr userDrawn="1"/>
        </p:nvCxnSpPr>
        <p:spPr>
          <a:xfrm>
            <a:off x="4187952" y="4953000"/>
            <a:ext cx="4727448" cy="0"/>
          </a:xfrm>
          <a:prstGeom prst="line">
            <a:avLst/>
          </a:prstGeom>
          <a:ln w="3175">
            <a:solidFill>
              <a:srgbClr val="FF5A33"/>
            </a:solidFill>
            <a:prstDash val="sysDot"/>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381000" y="2133600"/>
            <a:ext cx="3276600" cy="3048000"/>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5" name="Title 4"/>
          <p:cNvSpPr>
            <a:spLocks noGrp="1"/>
          </p:cNvSpPr>
          <p:nvPr>
            <p:ph type="title" hasCustomPrompt="1"/>
          </p:nvPr>
        </p:nvSpPr>
        <p:spPr>
          <a:xfrm>
            <a:off x="4130040" y="4284596"/>
            <a:ext cx="4575048" cy="704980"/>
          </a:xfrm>
        </p:spPr>
        <p:txBody>
          <a:bodyPr>
            <a:normAutofit/>
          </a:bodyPr>
          <a:lstStyle>
            <a:lvl1pPr algn="l">
              <a:defRPr lang="en-US" sz="3400" b="1" kern="1200" cap="small" baseline="0" dirty="0">
                <a:solidFill>
                  <a:srgbClr val="FF5A33"/>
                </a:solidFill>
                <a:effectLst>
                  <a:outerShdw blurRad="38100" dist="38100" dir="2700000" algn="tl">
                    <a:srgbClr val="000000">
                      <a:alpha val="43137"/>
                    </a:srgbClr>
                  </a:outerShdw>
                </a:effectLst>
                <a:latin typeface="+mn-lt"/>
                <a:ea typeface="+mn-ea"/>
                <a:cs typeface="+mn-cs"/>
              </a:defRPr>
            </a:lvl1pPr>
          </a:lstStyle>
          <a:p>
            <a:r>
              <a:rPr lang="en-US" dirty="0" err="1" smtClean="0"/>
              <a:t>Tên</a:t>
            </a:r>
            <a:r>
              <a:rPr lang="en-US" dirty="0" smtClean="0"/>
              <a:t> </a:t>
            </a:r>
            <a:r>
              <a:rPr lang="en-US" dirty="0" err="1" smtClean="0"/>
              <a:t>môn</a:t>
            </a:r>
            <a:r>
              <a:rPr lang="en-US" dirty="0" smtClean="0"/>
              <a:t> </a:t>
            </a:r>
            <a:r>
              <a:rPr lang="en-US" dirty="0" err="1" smtClean="0"/>
              <a:t>học</a:t>
            </a:r>
            <a:endParaRPr lang="en-US" dirty="0"/>
          </a:p>
        </p:txBody>
      </p:sp>
      <p:sp>
        <p:nvSpPr>
          <p:cNvPr id="10" name="Picture Placeholder 9"/>
          <p:cNvSpPr>
            <a:spLocks noGrp="1"/>
          </p:cNvSpPr>
          <p:nvPr>
            <p:ph type="pic" sz="quarter" idx="10" hasCustomPrompt="1"/>
          </p:nvPr>
        </p:nvSpPr>
        <p:spPr>
          <a:xfrm>
            <a:off x="762000" y="2743200"/>
            <a:ext cx="2514600" cy="1828800"/>
          </a:xfrm>
        </p:spPr>
        <p:txBody>
          <a:bodyPr/>
          <a:lstStyle>
            <a:lvl1pPr>
              <a:defRPr/>
            </a:lvl1pPr>
          </a:lstStyle>
          <a:p>
            <a:r>
              <a:rPr lang="en-US" dirty="0" smtClean="0"/>
              <a:t>Logo</a:t>
            </a:r>
            <a:endParaRPr lang="en-US" dirty="0"/>
          </a:p>
        </p:txBody>
      </p:sp>
    </p:spTree>
    <p:extLst>
      <p:ext uri="{BB962C8B-B14F-4D97-AF65-F5344CB8AC3E}">
        <p14:creationId xmlns:p14="http://schemas.microsoft.com/office/powerpoint/2010/main" val="37455373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61BFD7-1BFB-4165-B6C8-93BD150BB7E4}"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248500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61BFD7-1BFB-4165-B6C8-93BD150BB7E4}"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025426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a:xfrm>
            <a:off x="-1447800" y="6188075"/>
            <a:ext cx="2133600" cy="365125"/>
          </a:xfrm>
          <a:prstGeom prst="rect">
            <a:avLst/>
          </a:prstGeom>
        </p:spPr>
        <p:txBody>
          <a:bodyPr/>
          <a:lstStyle>
            <a:lvl1pPr>
              <a:defRPr/>
            </a:lvl1pPr>
          </a:lstStyle>
          <a:p>
            <a:pPr>
              <a:defRPr/>
            </a:pPr>
            <a:fld id="{587C0512-7E02-4E40-BD9C-21FAB99329CB}"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itle Placeholder 1"/>
          <p:cNvSpPr txBox="1">
            <a:spLocks/>
          </p:cNvSpPr>
          <p:nvPr userDrawn="1"/>
        </p:nvSpPr>
        <p:spPr>
          <a:xfrm>
            <a:off x="2209800" y="274638"/>
            <a:ext cx="6477000" cy="563562"/>
          </a:xfrm>
          <a:prstGeom prst="rect">
            <a:avLst/>
          </a:prstGeom>
        </p:spPr>
        <p:txBody>
          <a:bodyPr vert="horz" lIns="91440" tIns="45720" rIns="91440" bIns="45720" rtlCol="0" anchor="ctr">
            <a:noAutofit/>
          </a:bodyPr>
          <a:lstStyle>
            <a:lvl1pPr algn="r" defTabSz="914400" rtl="0" eaLnBrk="1" latinLnBrk="0" hangingPunct="1">
              <a:spcBef>
                <a:spcPct val="0"/>
              </a:spcBef>
              <a:buNone/>
              <a:defRPr sz="3200" b="1" kern="1200" cap="small" baseline="0">
                <a:solidFill>
                  <a:srgbClr val="FF9900"/>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dirty="0" smtClean="0"/>
              <a:t>Click to edit Master title style</a:t>
            </a:r>
            <a:endParaRPr lang="en-US" dirty="0"/>
          </a:p>
        </p:txBody>
      </p:sp>
      <p:sp>
        <p:nvSpPr>
          <p:cNvPr id="4" name="Text Placeholder 2"/>
          <p:cNvSpPr>
            <a:spLocks noGrp="1"/>
          </p:cNvSpPr>
          <p:nvPr>
            <p:ph idx="1"/>
          </p:nvPr>
        </p:nvSpPr>
        <p:spPr>
          <a:xfrm>
            <a:off x="457200" y="990600"/>
            <a:ext cx="8229600" cy="5562600"/>
          </a:xfrm>
          <a:prstGeom prst="rect">
            <a:avLst/>
          </a:prstGeom>
        </p:spPr>
        <p:txBody>
          <a:bodyPr vert="horz" lIns="91440" tIns="45720" rIns="91440" bIns="45720" rtlCol="0">
            <a:norm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 y="228600"/>
            <a:ext cx="1600200" cy="484909"/>
          </a:xfrm>
          <a:prstGeom prst="rect">
            <a:avLst/>
          </a:prstGeom>
        </p:spPr>
      </p:pic>
      <p:cxnSp>
        <p:nvCxnSpPr>
          <p:cNvPr id="6" name="Straight Connector 5"/>
          <p:cNvCxnSpPr/>
          <p:nvPr userDrawn="1"/>
        </p:nvCxnSpPr>
        <p:spPr>
          <a:xfrm flipH="1">
            <a:off x="533400" y="835152"/>
            <a:ext cx="815340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97340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err="1" smtClean="0"/>
              <a:t>Tiêu</a:t>
            </a:r>
            <a:r>
              <a:rPr lang="en-US" dirty="0" smtClean="0"/>
              <a:t> </a:t>
            </a:r>
            <a:r>
              <a:rPr lang="en-US" dirty="0" err="1" smtClean="0"/>
              <a:t>đề</a:t>
            </a:r>
            <a:r>
              <a:rPr lang="en-US" dirty="0" smtClean="0"/>
              <a:t> </a:t>
            </a:r>
            <a:r>
              <a:rPr lang="en-US" dirty="0" err="1" smtClean="0"/>
              <a:t>Silde</a:t>
            </a:r>
            <a:endParaRPr lang="en-US" dirty="0"/>
          </a:p>
        </p:txBody>
      </p:sp>
      <p:sp>
        <p:nvSpPr>
          <p:cNvPr id="3" name="Content Placeholder 2"/>
          <p:cNvSpPr>
            <a:spLocks noGrp="1"/>
          </p:cNvSpPr>
          <p:nvPr>
            <p:ph idx="1" hasCustomPrompt="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err="1" smtClean="0"/>
              <a:t>Đề</a:t>
            </a:r>
            <a:r>
              <a:rPr lang="en-US" dirty="0" smtClean="0"/>
              <a:t> </a:t>
            </a:r>
            <a:r>
              <a:rPr lang="en-US" dirty="0" err="1" smtClean="0"/>
              <a:t>mục</a:t>
            </a:r>
            <a:r>
              <a:rPr lang="en-US" dirty="0" smtClean="0"/>
              <a:t> </a:t>
            </a:r>
            <a:r>
              <a:rPr lang="en-US" dirty="0" err="1" smtClean="0"/>
              <a:t>lớn</a:t>
            </a:r>
            <a:endParaRPr lang="en-US" dirty="0" smtClean="0"/>
          </a:p>
        </p:txBody>
      </p:sp>
      <p:sp>
        <p:nvSpPr>
          <p:cNvPr id="7" name="Content Placeholder 2"/>
          <p:cNvSpPr>
            <a:spLocks noGrp="1"/>
          </p:cNvSpPr>
          <p:nvPr>
            <p:ph idx="13" hasCustomPrompt="1"/>
          </p:nvPr>
        </p:nvSpPr>
        <p:spPr>
          <a:xfrm>
            <a:off x="4953000" y="1828800"/>
            <a:ext cx="4038600" cy="2743200"/>
          </a:xfrm>
        </p:spPr>
        <p:txBody>
          <a:bodyPr>
            <a:normAutofit/>
          </a:bodyPr>
          <a:lstStyle>
            <a:lvl1pPr marL="0" indent="0">
              <a:buFontTx/>
              <a:buNone/>
              <a:defRPr sz="2400" b="0"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r>
              <a:rPr lang="en-US" dirty="0" err="1" smtClean="0"/>
              <a:t>Nội</a:t>
            </a:r>
            <a:r>
              <a:rPr lang="en-US" dirty="0" smtClean="0"/>
              <a:t> dung </a:t>
            </a:r>
            <a:r>
              <a:rPr lang="en-US" dirty="0" err="1" smtClean="0"/>
              <a:t>cần</a:t>
            </a:r>
            <a:r>
              <a:rPr lang="en-US" dirty="0" smtClean="0"/>
              <a:t> </a:t>
            </a:r>
            <a:r>
              <a:rPr lang="en-US" dirty="0" err="1" smtClean="0"/>
              <a:t>viết</a:t>
            </a:r>
            <a:r>
              <a:rPr lang="en-US" dirty="0" smtClean="0"/>
              <a:t> …….</a:t>
            </a:r>
          </a:p>
          <a:p>
            <a:r>
              <a:rPr lang="en-US" dirty="0" smtClean="0"/>
              <a:t>960, abstract, background, banner, bar, box, business, button, circle, clean,</a:t>
            </a:r>
          </a:p>
          <a:p>
            <a:r>
              <a:rPr lang="en-US" b="1" dirty="0" err="1" smtClean="0"/>
              <a:t>Nôi</a:t>
            </a:r>
            <a:r>
              <a:rPr lang="en-US" b="1" dirty="0" smtClean="0"/>
              <a:t> dung </a:t>
            </a:r>
            <a:r>
              <a:rPr lang="en-US" b="1" dirty="0" err="1" smtClean="0"/>
              <a:t>cần</a:t>
            </a:r>
            <a:r>
              <a:rPr lang="en-US" b="1" dirty="0" smtClean="0"/>
              <a:t> </a:t>
            </a:r>
            <a:r>
              <a:rPr lang="en-US" b="1" dirty="0" err="1" smtClean="0"/>
              <a:t>nhấn</a:t>
            </a:r>
            <a:r>
              <a:rPr lang="en-US" b="1" dirty="0" smtClean="0"/>
              <a:t> </a:t>
            </a:r>
            <a:r>
              <a:rPr lang="en-US" b="1" dirty="0" err="1" smtClean="0"/>
              <a:t>mạnh</a:t>
            </a:r>
            <a:endParaRPr lang="en-US" dirty="0"/>
          </a:p>
        </p:txBody>
      </p:sp>
      <p:sp>
        <p:nvSpPr>
          <p:cNvPr id="11" name="Slide Number Placeholder 10"/>
          <p:cNvSpPr>
            <a:spLocks noGrp="1"/>
          </p:cNvSpPr>
          <p:nvPr>
            <p:ph type="sldNum" sz="quarter" idx="14"/>
          </p:nvPr>
        </p:nvSpPr>
        <p:spPr>
          <a:xfrm>
            <a:off x="-1371600" y="6172200"/>
            <a:ext cx="2133600" cy="365125"/>
          </a:xfrm>
          <a:prstGeom prst="rect">
            <a:avLst/>
          </a:prstGeom>
        </p:spPr>
        <p:txBody>
          <a:bodyPr/>
          <a:lstStyle>
            <a:lvl1pPr algn="r">
              <a:defRPr>
                <a:solidFill>
                  <a:schemeClr val="bg1"/>
                </a:solidFill>
                <a:latin typeface="Segoe UI" pitchFamily="34" charset="0"/>
                <a:ea typeface="Segoe UI" pitchFamily="34" charset="0"/>
                <a:cs typeface="Segoe UI" pitchFamily="34" charset="0"/>
              </a:defRPr>
            </a:lvl1pPr>
          </a:lstStyle>
          <a:p>
            <a:fld id="{C9454D8F-10CC-4917-9EE3-EC45D591F45E}" type="slidenum">
              <a:rPr lang="en-US" smtClean="0"/>
              <a:pPr/>
              <a:t>‹#›</a:t>
            </a:fld>
            <a:endParaRPr lang="en-US"/>
          </a:p>
        </p:txBody>
      </p:sp>
    </p:spTree>
    <p:extLst>
      <p:ext uri="{BB962C8B-B14F-4D97-AF65-F5344CB8AC3E}">
        <p14:creationId xmlns:p14="http://schemas.microsoft.com/office/powerpoint/2010/main" val="21439911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209800" y="274638"/>
            <a:ext cx="6477000" cy="56356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8" name="Text Placeholder 2"/>
          <p:cNvSpPr>
            <a:spLocks noGrp="1"/>
          </p:cNvSpPr>
          <p:nvPr>
            <p:ph idx="1"/>
          </p:nvPr>
        </p:nvSpPr>
        <p:spPr>
          <a:xfrm>
            <a:off x="457200" y="990600"/>
            <a:ext cx="8229600" cy="5562600"/>
          </a:xfrm>
          <a:prstGeom prst="rect">
            <a:avLst/>
          </a:prstGeom>
        </p:spPr>
        <p:txBody>
          <a:bodyPr vert="horz" lIns="91440" tIns="45720" rIns="91440" bIns="45720" rtlCol="0">
            <a:norm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 y="228600"/>
            <a:ext cx="1600200" cy="484909"/>
          </a:xfrm>
          <a:prstGeom prst="rect">
            <a:avLst/>
          </a:prstGeom>
        </p:spPr>
      </p:pic>
    </p:spTree>
    <p:extLst>
      <p:ext uri="{BB962C8B-B14F-4D97-AF65-F5344CB8AC3E}">
        <p14:creationId xmlns:p14="http://schemas.microsoft.com/office/powerpoint/2010/main" val="39713893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274638"/>
            <a:ext cx="6629400"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66800"/>
            <a:ext cx="8229600" cy="5257800"/>
          </a:xfrm>
        </p:spPr>
        <p:txBody>
          <a:bodyPr>
            <a:normAutofit/>
          </a:bodyPr>
          <a:lstStyle>
            <a:lvl1pPr marL="342900" indent="-342900">
              <a:buClr>
                <a:srgbClr val="FF5A33"/>
              </a:buClr>
              <a:buFont typeface="Wingdings" pitchFamily="2" charset="2"/>
              <a:buChar char="q"/>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D61BFD7-1BFB-4165-B6C8-93BD150BB7E4}"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18719"/>
            <a:ext cx="1524000" cy="461818"/>
          </a:xfrm>
          <a:prstGeom prst="rect">
            <a:avLst/>
          </a:prstGeom>
        </p:spPr>
      </p:pic>
      <p:cxnSp>
        <p:nvCxnSpPr>
          <p:cNvPr id="9" name="Straight Connector 8"/>
          <p:cNvCxnSpPr/>
          <p:nvPr userDrawn="1"/>
        </p:nvCxnSpPr>
        <p:spPr>
          <a:xfrm>
            <a:off x="457200" y="838200"/>
            <a:ext cx="822960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0011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61BFD7-1BFB-4165-B6C8-93BD150BB7E4}"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08284010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61BFD7-1BFB-4165-B6C8-93BD150BB7E4}" type="datetimeFigureOut">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663715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61BFD7-1BFB-4165-B6C8-93BD150BB7E4}" type="datetimeFigureOut">
              <a:rPr lang="en-US" smtClean="0"/>
              <a:t>8/8/2018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113045427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61BFD7-1BFB-4165-B6C8-93BD150BB7E4}" type="datetimeFigureOut">
              <a:rPr lang="en-US" smtClean="0"/>
              <a:t>8/8/2018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sp>
        <p:nvSpPr>
          <p:cNvPr id="6" name="Rectangle 5"/>
          <p:cNvSpPr/>
          <p:nvPr userDrawn="1"/>
        </p:nvSpPr>
        <p:spPr>
          <a:xfrm>
            <a:off x="1524000" y="2551017"/>
            <a:ext cx="6400800" cy="32647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pic>
        <p:nvPicPr>
          <p:cNvPr id="8" name="Picture 2" descr="http://uconndigitalarts.com/wp-content/uploads/2013/04/original.jp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ackgroundRemoval t="10000" b="90000" l="3958" r="96146">
                        <a14:backgroundMark x1="16667" y1="54630" x2="86042" y2="55185"/>
                        <a14:backgroundMark x1="90625" y1="53889" x2="93125" y2="53889"/>
                      </a14:backgroundRemoval>
                    </a14:imgEffect>
                  </a14:imgLayer>
                </a14:imgProps>
              </a:ext>
              <a:ext uri="{28A0092B-C50C-407E-A947-70E740481C1C}">
                <a14:useLocalDpi xmlns:a14="http://schemas.microsoft.com/office/drawing/2010/main" val="0"/>
              </a:ext>
            </a:extLst>
          </a:blip>
          <a:srcRect t="43978" b="41311"/>
          <a:stretch/>
        </p:blipFill>
        <p:spPr bwMode="auto">
          <a:xfrm flipH="1">
            <a:off x="2799530" y="2575401"/>
            <a:ext cx="3426068" cy="2838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powerpoint.vn\Downloads\1e2cd4b177168ad16ce2e7c504bba4d2.x400.jpeg"/>
          <p:cNvPicPr>
            <a:picLocks noChangeAspect="1" noChangeArrowheads="1"/>
          </p:cNvPicPr>
          <p:nvPr userDrawn="1"/>
        </p:nvPicPr>
        <p:blipFill rotWithShape="1">
          <a:blip r:embed="rId4" cstate="print">
            <a:extLst>
              <a:ext uri="{BEBA8EAE-BF5A-486C-A8C5-ECC9F3942E4B}">
                <a14:imgProps xmlns:a14="http://schemas.microsoft.com/office/drawing/2010/main">
                  <a14:imgLayer r:embed="rId5">
                    <a14:imgEffect>
                      <a14:backgroundRemoval t="1750" b="81000" l="9971" r="89736">
                        <a14:backgroundMark x1="33724" y1="42750" x2="69208" y2="55250"/>
                        <a14:backgroundMark x1="25806" y1="33250" x2="25806" y2="37500"/>
                        <a14:backgroundMark x1="26100" y1="32250" x2="26100" y2="32250"/>
                        <a14:backgroundMark x1="70674" y1="35750" x2="70674" y2="35750"/>
                        <a14:backgroundMark x1="76246" y1="31250" x2="76246" y2="31250"/>
                        <a14:backgroundMark x1="70968" y1="34750" x2="70968" y2="34750"/>
                      </a14:backgroundRemoval>
                    </a14:imgEffect>
                  </a14:imgLayer>
                </a14:imgProps>
              </a:ext>
              <a:ext uri="{28A0092B-C50C-407E-A947-70E740481C1C}">
                <a14:useLocalDpi xmlns:a14="http://schemas.microsoft.com/office/drawing/2010/main" val="0"/>
              </a:ext>
            </a:extLst>
          </a:blip>
          <a:srcRect b="55710"/>
          <a:stretch/>
        </p:blipFill>
        <p:spPr bwMode="auto">
          <a:xfrm>
            <a:off x="1926464" y="609600"/>
            <a:ext cx="5443471" cy="28280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userDrawn="1"/>
        </p:nvSpPr>
        <p:spPr>
          <a:xfrm>
            <a:off x="3077919" y="3124200"/>
            <a:ext cx="3551481" cy="213904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200" b="1" dirty="0" smtClean="0">
                <a:solidFill>
                  <a:schemeClr val="bg1"/>
                </a:solidFill>
              </a:rPr>
              <a:t>DEM</a:t>
            </a:r>
            <a:r>
              <a:rPr lang="en-US" sz="11500" b="1" dirty="0" smtClean="0">
                <a:solidFill>
                  <a:schemeClr val="bg1"/>
                </a:solidFill>
              </a:rPr>
              <a:t>O</a:t>
            </a:r>
          </a:p>
          <a:p>
            <a:endParaRPr lang="en-US" dirty="0"/>
          </a:p>
        </p:txBody>
      </p:sp>
      <p:pic>
        <p:nvPicPr>
          <p:cNvPr id="10" name="Picture 2" descr="http://www.designofsignage.com/application/symbol/hands/image/600x600/hand-press-button-4.jpg"/>
          <p:cNvPicPr>
            <a:picLocks noChangeAspect="1" noChangeArrowheads="1"/>
          </p:cNvPicPr>
          <p:nvPr userDrawn="1"/>
        </p:nvPicPr>
        <p:blipFill>
          <a:blip r:embed="rId6" cstate="print">
            <a:extLst>
              <a:ext uri="{BEBA8EAE-BF5A-486C-A8C5-ECC9F3942E4B}">
                <a14:imgProps xmlns:a14="http://schemas.microsoft.com/office/drawing/2010/main">
                  <a14:imgLayer r:embed="rId7">
                    <a14:imgEffect>
                      <a14:backgroundRemoval t="10000" b="99500" l="10000" r="90000">
                        <a14:foregroundMark x1="35833" y1="26500" x2="41500" y2="85000"/>
                      </a14:backgroundRemoval>
                    </a14:imgEffect>
                  </a14:imgLayer>
                </a14:imgProps>
              </a:ext>
              <a:ext uri="{28A0092B-C50C-407E-A947-70E740481C1C}">
                <a14:useLocalDpi xmlns:a14="http://schemas.microsoft.com/office/drawing/2010/main" val="0"/>
              </a:ext>
            </a:extLst>
          </a:blip>
          <a:srcRect/>
          <a:stretch>
            <a:fillRect/>
          </a:stretch>
        </p:blipFill>
        <p:spPr bwMode="auto">
          <a:xfrm>
            <a:off x="4512564" y="3568725"/>
            <a:ext cx="2616710" cy="261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19657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1BFD7-1BFB-4165-B6C8-93BD150BB7E4}" type="datetimeFigureOut">
              <a:rPr lang="en-US" smtClean="0"/>
              <a:t>8/8/2018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1924208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4059635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3837659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1BFD7-1BFB-4165-B6C8-93BD150BB7E4}" type="datetimeFigureOut">
              <a:rPr lang="en-US" smtClean="0"/>
              <a:t>8/8/2018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CEE26-D979-411F-B229-D9F26BAEDF07}" type="slidenum">
              <a:rPr lang="en-US" smtClean="0"/>
              <a:t>‹#›</a:t>
            </a:fld>
            <a:endParaRPr lang="en-US"/>
          </a:p>
        </p:txBody>
      </p:sp>
    </p:spTree>
    <p:extLst>
      <p:ext uri="{BB962C8B-B14F-4D97-AF65-F5344CB8AC3E}">
        <p14:creationId xmlns:p14="http://schemas.microsoft.com/office/powerpoint/2010/main" val="23239189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67"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localhost:8080/Demo/test?x=abc&amp;y=xyz"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14800" y="4953000"/>
            <a:ext cx="5029200" cy="1524000"/>
          </a:xfrm>
        </p:spPr>
        <p:txBody>
          <a:bodyPr/>
          <a:lstStyle/>
          <a:p>
            <a:endParaRPr lang="en-US" dirty="0"/>
          </a:p>
        </p:txBody>
      </p:sp>
      <p:sp>
        <p:nvSpPr>
          <p:cNvPr id="11" name="Title 10"/>
          <p:cNvSpPr>
            <a:spLocks noGrp="1"/>
          </p:cNvSpPr>
          <p:nvPr>
            <p:ph type="title"/>
          </p:nvPr>
        </p:nvSpPr>
        <p:spPr/>
        <p:txBody>
          <a:bodyPr/>
          <a:lstStyle/>
          <a:p>
            <a:r>
              <a:rPr lang="en-US" smtClean="0"/>
              <a:t>Lập trình java 4</a:t>
            </a:r>
            <a:endParaRPr lang="en-US"/>
          </a:p>
        </p:txBody>
      </p:sp>
      <p:pic>
        <p:nvPicPr>
          <p:cNvPr id="13" name="Picture Placeholder 1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636" b="13636"/>
          <a:stretch>
            <a:fillRect/>
          </a:stretch>
        </p:blip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52" y="2743200"/>
            <a:ext cx="2577151" cy="1828800"/>
          </a:xfrm>
          <a:prstGeom prst="rect">
            <a:avLst/>
          </a:prstGeom>
        </p:spPr>
      </p:pic>
    </p:spTree>
    <p:extLst>
      <p:ext uri="{BB962C8B-B14F-4D97-AF65-F5344CB8AC3E}">
        <p14:creationId xmlns:p14="http://schemas.microsoft.com/office/powerpoint/2010/main" val="248586332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457200" y="1066800"/>
            <a:ext cx="8229600" cy="381000"/>
          </a:xfrm>
        </p:spPr>
        <p:txBody>
          <a:bodyPr>
            <a:normAutofit fontScale="92500" lnSpcReduction="20000"/>
          </a:bodyPr>
          <a:lstStyle/>
          <a:p>
            <a:r>
              <a:rPr lang="en-US" sz="2400" smtClean="0"/>
              <a:t>Bước 1: Tạo một ứng dụng project web</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8696" b="83190"/>
          <a:stretch/>
        </p:blipFill>
        <p:spPr bwMode="auto">
          <a:xfrm>
            <a:off x="5791200" y="1295400"/>
            <a:ext cx="3053255" cy="1229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6168395" cy="424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67200" y="3810000"/>
            <a:ext cx="3581400" cy="923330"/>
          </a:xfrm>
          <a:prstGeom prst="rect">
            <a:avLst/>
          </a:prstGeom>
          <a:noFill/>
        </p:spPr>
        <p:txBody>
          <a:bodyPr wrap="square" rtlCol="0">
            <a:spAutoFit/>
          </a:bodyPr>
          <a:lstStyle/>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Click  “Java Web”</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Click  “Web Application”</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Click  “Next”</a:t>
            </a:r>
            <a:endParaRPr lang="en-US" b="1">
              <a:solidFill>
                <a:srgbClr val="FF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110028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52600"/>
            <a:ext cx="7162800" cy="451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95400" y="4419600"/>
            <a:ext cx="5257800" cy="923330"/>
          </a:xfrm>
          <a:prstGeom prst="rect">
            <a:avLst/>
          </a:prstGeom>
          <a:noFill/>
        </p:spPr>
        <p:txBody>
          <a:bodyPr wrap="square" rtlCol="0">
            <a:spAutoFit/>
          </a:bodyPr>
          <a:lstStyle/>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Project Name: đặt tên project</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Peoject Location: chọn nơi lưu project</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Click  “Next”</a:t>
            </a:r>
            <a:endParaRPr lang="en-US" b="1">
              <a:solidFill>
                <a:srgbClr val="FF0000"/>
              </a:solidFill>
              <a:latin typeface="Segoe UI" pitchFamily="34" charset="0"/>
              <a:ea typeface="Segoe UI" pitchFamily="34" charset="0"/>
              <a:cs typeface="Segoe UI" pitchFamily="34" charset="0"/>
            </a:endParaRPr>
          </a:p>
        </p:txBody>
      </p:sp>
      <p:sp>
        <p:nvSpPr>
          <p:cNvPr id="7" name="Content Placeholder 2"/>
          <p:cNvSpPr>
            <a:spLocks noGrp="1"/>
          </p:cNvSpPr>
          <p:nvPr>
            <p:ph idx="1"/>
          </p:nvPr>
        </p:nvSpPr>
        <p:spPr>
          <a:xfrm>
            <a:off x="457200" y="1066800"/>
            <a:ext cx="8229600" cy="381000"/>
          </a:xfrm>
        </p:spPr>
        <p:txBody>
          <a:bodyPr>
            <a:normAutofit fontScale="92500" lnSpcReduction="20000"/>
          </a:bodyPr>
          <a:lstStyle/>
          <a:p>
            <a:r>
              <a:rPr lang="en-US" sz="2400" smtClean="0"/>
              <a:t>Bước 1: Tạo một ứng dụng project web</a:t>
            </a:r>
          </a:p>
        </p:txBody>
      </p:sp>
    </p:spTree>
    <p:extLst>
      <p:ext uri="{BB962C8B-B14F-4D97-AF65-F5344CB8AC3E}">
        <p14:creationId xmlns:p14="http://schemas.microsoft.com/office/powerpoint/2010/main" val="354034670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457200" y="1066800"/>
            <a:ext cx="8229600" cy="685800"/>
          </a:xfrm>
        </p:spPr>
        <p:txBody>
          <a:bodyPr>
            <a:normAutofit/>
          </a:bodyPr>
          <a:lstStyle/>
          <a:p>
            <a:r>
              <a:rPr lang="en-US" sz="2400" smtClean="0"/>
              <a:t>Bước 1: Tạo một ứng dụng project web</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391400" cy="484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95400" y="4419600"/>
            <a:ext cx="5257800" cy="646331"/>
          </a:xfrm>
          <a:prstGeom prst="rect">
            <a:avLst/>
          </a:prstGeom>
          <a:noFill/>
        </p:spPr>
        <p:txBody>
          <a:bodyPr wrap="square" rtlCol="0">
            <a:spAutoFit/>
          </a:bodyPr>
          <a:lstStyle/>
          <a:p>
            <a:pPr marL="285750" indent="-285750">
              <a:buFont typeface="Wingdings" pitchFamily="2" charset="2"/>
              <a:buChar char="ü"/>
            </a:pPr>
            <a:r>
              <a:rPr lang="en-US" b="1">
                <a:solidFill>
                  <a:srgbClr val="FF0000"/>
                </a:solidFill>
                <a:latin typeface="Segoe UI" pitchFamily="34" charset="0"/>
                <a:ea typeface="Segoe UI" pitchFamily="34" charset="0"/>
                <a:cs typeface="Segoe UI" pitchFamily="34" charset="0"/>
              </a:rPr>
              <a:t>C</a:t>
            </a:r>
            <a:r>
              <a:rPr lang="en-US" b="1" smtClean="0">
                <a:solidFill>
                  <a:srgbClr val="FF0000"/>
                </a:solidFill>
                <a:latin typeface="Segoe UI" pitchFamily="34" charset="0"/>
                <a:ea typeface="Segoe UI" pitchFamily="34" charset="0"/>
                <a:cs typeface="Segoe UI" pitchFamily="34" charset="0"/>
              </a:rPr>
              <a:t>họn server triển khai, Version java EE</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Click  “Finish”</a:t>
            </a:r>
            <a:endParaRPr lang="en-US" b="1">
              <a:solidFill>
                <a:srgbClr val="FF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3179105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457200" y="1066800"/>
            <a:ext cx="8229600" cy="685800"/>
          </a:xfrm>
        </p:spPr>
        <p:txBody>
          <a:bodyPr>
            <a:normAutofit/>
          </a:bodyPr>
          <a:lstStyle/>
          <a:p>
            <a:r>
              <a:rPr lang="en-US" sz="2400" smtClean="0"/>
              <a:t>Bước 1: Tạo một ứng dụng project web</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92165"/>
            <a:ext cx="7246806" cy="476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316371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381000" y="914400"/>
            <a:ext cx="8229600" cy="457200"/>
          </a:xfrm>
        </p:spPr>
        <p:txBody>
          <a:bodyPr>
            <a:normAutofit/>
          </a:bodyPr>
          <a:lstStyle/>
          <a:p>
            <a:r>
              <a:rPr lang="en-US" sz="2400" smtClean="0"/>
              <a:t>Bước 2: Tạo Servlets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39007"/>
            <a:ext cx="6638925"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76562" b="82434"/>
          <a:stretch/>
        </p:blipFill>
        <p:spPr bwMode="auto">
          <a:xfrm>
            <a:off x="838200" y="1396562"/>
            <a:ext cx="2286000" cy="1284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23862" y="4043065"/>
            <a:ext cx="3919538" cy="923330"/>
          </a:xfrm>
          <a:prstGeom prst="rect">
            <a:avLst/>
          </a:prstGeom>
          <a:noFill/>
        </p:spPr>
        <p:txBody>
          <a:bodyPr wrap="square" rtlCol="0">
            <a:spAutoFit/>
          </a:bodyPr>
          <a:lstStyle/>
          <a:p>
            <a:pPr marL="285750" indent="-285750">
              <a:buFont typeface="Wingdings" pitchFamily="2" charset="2"/>
              <a:buChar char="ü"/>
            </a:pPr>
            <a:r>
              <a:rPr lang="en-US" b="1">
                <a:solidFill>
                  <a:srgbClr val="FF0000"/>
                </a:solidFill>
                <a:latin typeface="Segoe UI" pitchFamily="34" charset="0"/>
                <a:ea typeface="Segoe UI" pitchFamily="34" charset="0"/>
                <a:cs typeface="Segoe UI" pitchFamily="34" charset="0"/>
              </a:rPr>
              <a:t>C</a:t>
            </a:r>
            <a:r>
              <a:rPr lang="en-US" b="1" smtClean="0">
                <a:solidFill>
                  <a:srgbClr val="FF0000"/>
                </a:solidFill>
                <a:latin typeface="Segoe UI" pitchFamily="34" charset="0"/>
                <a:ea typeface="Segoe UI" pitchFamily="34" charset="0"/>
                <a:cs typeface="Segoe UI" pitchFamily="34" charset="0"/>
              </a:rPr>
              <a:t>họn “New File..”</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Chọn Web\Servlet</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Click  “Next”</a:t>
            </a:r>
            <a:endParaRPr lang="en-US" b="1">
              <a:solidFill>
                <a:srgbClr val="FF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322437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457200" y="1066800"/>
            <a:ext cx="8229600" cy="533400"/>
          </a:xfrm>
        </p:spPr>
        <p:txBody>
          <a:bodyPr>
            <a:normAutofit/>
          </a:bodyPr>
          <a:lstStyle/>
          <a:p>
            <a:r>
              <a:rPr lang="en-US" sz="2400" smtClean="0"/>
              <a:t>Bước 2: Tạo Servlets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858000" cy="467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95400" y="4419600"/>
            <a:ext cx="5257800" cy="923330"/>
          </a:xfrm>
          <a:prstGeom prst="rect">
            <a:avLst/>
          </a:prstGeom>
          <a:noFill/>
        </p:spPr>
        <p:txBody>
          <a:bodyPr wrap="square" rtlCol="0">
            <a:spAutoFit/>
          </a:bodyPr>
          <a:lstStyle/>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Class Name: đặt tên servlet</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Package: tên package</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Click  “Next”</a:t>
            </a:r>
            <a:endParaRPr lang="en-US" b="1">
              <a:solidFill>
                <a:srgbClr val="FF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7036372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457200" y="1066800"/>
            <a:ext cx="8229600" cy="762000"/>
          </a:xfrm>
        </p:spPr>
        <p:txBody>
          <a:bodyPr>
            <a:normAutofit/>
          </a:bodyPr>
          <a:lstStyle/>
          <a:p>
            <a:r>
              <a:rPr lang="en-US" sz="2400" smtClean="0"/>
              <a:t>Bước 2: Tạo Servlets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1676399"/>
            <a:ext cx="6453187" cy="4708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66497" y="4648200"/>
            <a:ext cx="5257800" cy="646331"/>
          </a:xfrm>
          <a:prstGeom prst="rect">
            <a:avLst/>
          </a:prstGeom>
          <a:noFill/>
        </p:spPr>
        <p:txBody>
          <a:bodyPr wrap="square" rtlCol="0">
            <a:spAutoFit/>
          </a:bodyPr>
          <a:lstStyle/>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Click chọn “Add information …(web.xml)”</a:t>
            </a:r>
          </a:p>
          <a:p>
            <a:pPr marL="285750" indent="-285750">
              <a:buFont typeface="Wingdings" pitchFamily="2" charset="2"/>
              <a:buChar char="ü"/>
            </a:pPr>
            <a:r>
              <a:rPr lang="en-US" b="1" smtClean="0">
                <a:solidFill>
                  <a:srgbClr val="FF0000"/>
                </a:solidFill>
                <a:latin typeface="Segoe UI" pitchFamily="34" charset="0"/>
                <a:ea typeface="Segoe UI" pitchFamily="34" charset="0"/>
                <a:cs typeface="Segoe UI" pitchFamily="34" charset="0"/>
              </a:rPr>
              <a:t>Click  “Finish”</a:t>
            </a:r>
            <a:endParaRPr lang="en-US" b="1">
              <a:solidFill>
                <a:srgbClr val="FF0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8997239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457200" y="1066800"/>
            <a:ext cx="8229600" cy="609600"/>
          </a:xfrm>
        </p:spPr>
        <p:txBody>
          <a:bodyPr>
            <a:normAutofit/>
          </a:bodyPr>
          <a:lstStyle/>
          <a:p>
            <a:r>
              <a:rPr lang="en-US" sz="2400" smtClean="0"/>
              <a:t>Bước 3: Viết code cho servlet và compile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332" y="1660634"/>
            <a:ext cx="7991856"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95210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457200" y="1066800"/>
            <a:ext cx="8229600" cy="533400"/>
          </a:xfrm>
        </p:spPr>
        <p:txBody>
          <a:bodyPr>
            <a:normAutofit/>
          </a:bodyPr>
          <a:lstStyle/>
          <a:p>
            <a:r>
              <a:rPr lang="en-US" sz="2400" smtClean="0"/>
              <a:t>Bước 3: Viết code cho servlet và compile</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3999"/>
            <a:ext cx="7620000" cy="139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3048000"/>
            <a:ext cx="709612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77982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457200" y="1066800"/>
            <a:ext cx="8229600" cy="1371600"/>
          </a:xfrm>
        </p:spPr>
        <p:txBody>
          <a:bodyPr>
            <a:normAutofit/>
          </a:bodyPr>
          <a:lstStyle/>
          <a:p>
            <a:r>
              <a:rPr lang="en-US" sz="2400" smtClean="0"/>
              <a:t>Bước 4: Building ứng dụng web</a:t>
            </a:r>
          </a:p>
          <a:p>
            <a:r>
              <a:rPr lang="en-US" sz="2400" smtClean="0"/>
              <a:t>Bước 5: Deploying lên web server</a:t>
            </a:r>
          </a:p>
          <a:p>
            <a:r>
              <a:rPr lang="en-US" sz="2400" smtClean="0"/>
              <a:t>Bước 6: Thực thi ứng dụng</a:t>
            </a:r>
            <a:endParaRPr lang="en-US" sz="240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98986"/>
            <a:ext cx="52292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825" y="2398986"/>
            <a:ext cx="2402916" cy="2656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60" y="4169829"/>
            <a:ext cx="5312979" cy="2445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2000" y="5392464"/>
            <a:ext cx="4953000" cy="474936"/>
          </a:xfrm>
          <a:prstGeom prst="rect">
            <a:avLst/>
          </a:prstGeom>
          <a:solidFill>
            <a:schemeClr val="accent6">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05493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Cơ bản về lập trình </a:t>
            </a:r>
            <a:r>
              <a:rPr lang="en-US" smtClean="0"/>
              <a:t>Web</a:t>
            </a:r>
            <a:endParaRPr lang="en-US"/>
          </a:p>
        </p:txBody>
      </p:sp>
      <p:sp>
        <p:nvSpPr>
          <p:cNvPr id="3" name="Content Placeholder 2"/>
          <p:cNvSpPr>
            <a:spLocks noGrp="1"/>
          </p:cNvSpPr>
          <p:nvPr>
            <p:ph idx="1"/>
          </p:nvPr>
        </p:nvSpPr>
        <p:spPr>
          <a:xfrm>
            <a:off x="457200" y="1219200"/>
            <a:ext cx="8229600" cy="4800600"/>
          </a:xfrm>
        </p:spPr>
        <p:txBody>
          <a:bodyPr/>
          <a:lstStyle/>
          <a:p>
            <a:r>
              <a:rPr lang="en-US">
                <a:solidFill>
                  <a:srgbClr val="FF0000"/>
                </a:solidFill>
              </a:rPr>
              <a:t>Một số thuật </a:t>
            </a:r>
            <a:r>
              <a:rPr lang="en-US" smtClean="0">
                <a:solidFill>
                  <a:srgbClr val="FF0000"/>
                </a:solidFill>
              </a:rPr>
              <a:t>ngữ</a:t>
            </a:r>
          </a:p>
          <a:p>
            <a:endParaRPr lang="en-US">
              <a:solidFill>
                <a:srgbClr val="0000FF"/>
              </a:solidFill>
            </a:endParaRPr>
          </a:p>
          <a:p>
            <a:endParaRPr lang="en-US"/>
          </a:p>
        </p:txBody>
      </p:sp>
      <p:sp>
        <p:nvSpPr>
          <p:cNvPr id="7" name="Rectangle 3"/>
          <p:cNvSpPr txBox="1">
            <a:spLocks noChangeArrowheads="1"/>
          </p:cNvSpPr>
          <p:nvPr/>
        </p:nvSpPr>
        <p:spPr>
          <a:xfrm>
            <a:off x="457200" y="1828800"/>
            <a:ext cx="8534400" cy="434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buFont typeface="Wingdings" pitchFamily="2" charset="2"/>
              <a:buChar char="v"/>
            </a:pPr>
            <a:r>
              <a:rPr lang="en-US" sz="1900" b="1" smtClean="0">
                <a:solidFill>
                  <a:schemeClr val="hlink"/>
                </a:solidFill>
              </a:rPr>
              <a:t>Web page</a:t>
            </a:r>
            <a:r>
              <a:rPr lang="en-US" sz="1900" smtClean="0"/>
              <a:t>: Trang web , tập tin văn bản có nội dung gồm: content + presentation data được viết trong markup language.</a:t>
            </a:r>
            <a:endParaRPr lang="en-US" sz="1900" b="1" smtClean="0"/>
          </a:p>
          <a:p>
            <a:pPr>
              <a:lnSpc>
                <a:spcPct val="120000"/>
              </a:lnSpc>
              <a:buFont typeface="Wingdings" pitchFamily="2" charset="2"/>
              <a:buChar char="v"/>
            </a:pPr>
            <a:r>
              <a:rPr lang="en-US" sz="1900" b="1" smtClean="0">
                <a:solidFill>
                  <a:schemeClr val="hlink"/>
                </a:solidFill>
              </a:rPr>
              <a:t>Web Browser</a:t>
            </a:r>
            <a:r>
              <a:rPr lang="en-US" sz="1900" smtClean="0"/>
              <a:t>: Phần mềm duyệt web, Internet Explorer, FireFox, Chrome,… Web browser biết cách kết nối với server để lấy về một web page theo yêu cầu của user. Web browser biết cách thông dịch các thẻ đánh dấu (presentation data) trong web page để thể hiện nội dung ra màn hình.</a:t>
            </a:r>
            <a:endParaRPr lang="en-US" sz="1900" b="1" smtClean="0"/>
          </a:p>
          <a:p>
            <a:pPr>
              <a:lnSpc>
                <a:spcPct val="120000"/>
              </a:lnSpc>
              <a:buFont typeface="Wingdings" pitchFamily="2" charset="2"/>
              <a:buChar char="v"/>
            </a:pPr>
            <a:r>
              <a:rPr lang="en-US" sz="1900" b="1" smtClean="0">
                <a:solidFill>
                  <a:schemeClr val="hlink"/>
                </a:solidFill>
              </a:rPr>
              <a:t>Web server</a:t>
            </a:r>
            <a:r>
              <a:rPr lang="en-US" sz="1900" smtClean="0"/>
              <a:t>: Phần mềm có khả năng đáp ứng yêu cầu lấy thông tin từ Web browser</a:t>
            </a:r>
            <a:endParaRPr lang="en-US" sz="1900" b="1" smtClean="0"/>
          </a:p>
          <a:p>
            <a:pPr>
              <a:lnSpc>
                <a:spcPct val="120000"/>
              </a:lnSpc>
              <a:buFont typeface="Wingdings" pitchFamily="2" charset="2"/>
              <a:buChar char="v"/>
            </a:pPr>
            <a:r>
              <a:rPr lang="en-US" sz="1900" b="1" smtClean="0">
                <a:solidFill>
                  <a:schemeClr val="hlink"/>
                </a:solidFill>
              </a:rPr>
              <a:t>Database</a:t>
            </a:r>
            <a:r>
              <a:rPr lang="en-US" sz="1900" smtClean="0"/>
              <a:t>: Cơ sở dữ liệu lưu trữ nhờ một RDBMS như SQL Server, Oracle.</a:t>
            </a:r>
            <a:endParaRPr lang="en-US" sz="1900" b="1" smtClean="0"/>
          </a:p>
          <a:p>
            <a:pPr>
              <a:lnSpc>
                <a:spcPct val="120000"/>
              </a:lnSpc>
              <a:buFont typeface="Wingdings" pitchFamily="2" charset="2"/>
              <a:buChar char="v"/>
            </a:pPr>
            <a:r>
              <a:rPr lang="en-US" sz="1900" b="1" smtClean="0">
                <a:solidFill>
                  <a:schemeClr val="hlink"/>
                </a:solidFill>
              </a:rPr>
              <a:t>Protocol</a:t>
            </a:r>
            <a:r>
              <a:rPr lang="en-US" sz="1900" smtClean="0"/>
              <a:t>: Giao thức, cách thức truyền thông trên mạng, một tập các quy định về tổ chức vật lý của một đơn vị thông tin được truyền trên mạng.</a:t>
            </a:r>
          </a:p>
        </p:txBody>
      </p:sp>
    </p:spTree>
    <p:extLst>
      <p:ext uri="{BB962C8B-B14F-4D97-AF65-F5344CB8AC3E}">
        <p14:creationId xmlns:p14="http://schemas.microsoft.com/office/powerpoint/2010/main" val="89478408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a:xfrm>
            <a:off x="457200" y="1066800"/>
            <a:ext cx="8229600" cy="1371600"/>
          </a:xfrm>
        </p:spPr>
        <p:txBody>
          <a:bodyPr>
            <a:normAutofit/>
          </a:bodyPr>
          <a:lstStyle/>
          <a:p>
            <a:r>
              <a:rPr lang="en-US" sz="2400" smtClean="0"/>
              <a:t>Bước 4: Building ứng dụng web</a:t>
            </a:r>
          </a:p>
          <a:p>
            <a:r>
              <a:rPr lang="en-US" sz="2400" smtClean="0"/>
              <a:t>Bước 5: Deploying lên web server</a:t>
            </a:r>
          </a:p>
          <a:p>
            <a:r>
              <a:rPr lang="en-US" sz="2400" smtClean="0"/>
              <a:t>Bước 6: Thực thi ứng dụng</a:t>
            </a:r>
            <a:endParaRPr lang="en-US" sz="240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9216" b="56343"/>
          <a:stretch/>
        </p:blipFill>
        <p:spPr bwMode="auto">
          <a:xfrm>
            <a:off x="5486400" y="1219200"/>
            <a:ext cx="3002507" cy="319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560627"/>
            <a:ext cx="68675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51262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4929114"/>
            <a:ext cx="1807226" cy="369332"/>
          </a:xfrm>
          <a:prstGeom prst="rect">
            <a:avLst/>
          </a:prstGeom>
          <a:noFill/>
        </p:spPr>
        <p:txBody>
          <a:bodyPr wrap="none" rtlCol="0">
            <a:spAutoFit/>
          </a:bodyPr>
          <a:lstStyle/>
          <a:p>
            <a:r>
              <a:rPr lang="en-US" dirty="0" err="1" smtClean="0">
                <a:solidFill>
                  <a:prstClr val="white"/>
                </a:solidFill>
              </a:rPr>
              <a:t>Chạy</a:t>
            </a:r>
            <a:r>
              <a:rPr lang="en-US" dirty="0" smtClean="0">
                <a:solidFill>
                  <a:prstClr val="white"/>
                </a:solidFill>
              </a:rPr>
              <a:t> </a:t>
            </a:r>
            <a:r>
              <a:rPr lang="en-US" dirty="0" err="1" smtClean="0">
                <a:solidFill>
                  <a:prstClr val="white"/>
                </a:solidFill>
              </a:rPr>
              <a:t>và</a:t>
            </a:r>
            <a:r>
              <a:rPr lang="en-US" dirty="0" smtClean="0">
                <a:solidFill>
                  <a:prstClr val="white"/>
                </a:solidFill>
              </a:rPr>
              <a:t> </a:t>
            </a:r>
            <a:r>
              <a:rPr lang="en-US" err="1" smtClean="0">
                <a:solidFill>
                  <a:prstClr val="white"/>
                </a:solidFill>
              </a:rPr>
              <a:t>giải</a:t>
            </a:r>
            <a:r>
              <a:rPr lang="en-US" smtClean="0">
                <a:solidFill>
                  <a:prstClr val="white"/>
                </a:solidFill>
              </a:rPr>
              <a:t> thích</a:t>
            </a:r>
            <a:endParaRPr lang="en-US" dirty="0">
              <a:solidFill>
                <a:prstClr val="white"/>
              </a:solidFill>
            </a:endParaRPr>
          </a:p>
        </p:txBody>
      </p:sp>
    </p:spTree>
    <p:extLst>
      <p:ext uri="{BB962C8B-B14F-4D97-AF65-F5344CB8AC3E}">
        <p14:creationId xmlns:p14="http://schemas.microsoft.com/office/powerpoint/2010/main" val="333325005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7010400" cy="487362"/>
          </a:xfrm>
        </p:spPr>
        <p:txBody>
          <a:bodyPr/>
          <a:lstStyle/>
          <a:p>
            <a:r>
              <a:rPr lang="en-US" sz="2400" smtClean="0">
                <a:latin typeface="Times New Roman" pitchFamily="18" charset="0"/>
              </a:rPr>
              <a:t>Các </a:t>
            </a:r>
            <a:r>
              <a:rPr lang="en-US" sz="2400">
                <a:latin typeface="Times New Roman" pitchFamily="18" charset="0"/>
              </a:rPr>
              <a:t>mô hình ứng dụng sử dụng trong JSP</a:t>
            </a:r>
          </a:p>
        </p:txBody>
      </p:sp>
      <p:sp>
        <p:nvSpPr>
          <p:cNvPr id="4" name="Content Placeholder 3"/>
          <p:cNvSpPr>
            <a:spLocks noGrp="1"/>
          </p:cNvSpPr>
          <p:nvPr>
            <p:ph idx="1"/>
          </p:nvPr>
        </p:nvSpPr>
        <p:spPr>
          <a:xfrm>
            <a:off x="304800" y="914400"/>
            <a:ext cx="8637587" cy="5257800"/>
          </a:xfrm>
        </p:spPr>
        <p:txBody>
          <a:bodyPr/>
          <a:lstStyle/>
          <a:p>
            <a:r>
              <a:rPr lang="en-US" sz="2200" b="1" smtClean="0">
                <a:solidFill>
                  <a:srgbClr val="FF0000"/>
                </a:solidFill>
                <a:ea typeface="Segoe UI" pitchFamily="34" charset="0"/>
              </a:rPr>
              <a:t>Mô hình 2</a:t>
            </a:r>
          </a:p>
          <a:p>
            <a:pPr algn="just">
              <a:lnSpc>
                <a:spcPct val="90000"/>
              </a:lnSpc>
              <a:buFont typeface="Wingdings" pitchFamily="2" charset="2"/>
              <a:buChar char="§"/>
            </a:pPr>
            <a:r>
              <a:rPr lang="vi-VN" sz="2400">
                <a:ea typeface="Segoe UI" pitchFamily="34" charset="0"/>
              </a:rPr>
              <a:t>Phát triển ứng dụng trên cơ chế điều phối xử lý (controller hay dispatcher) tách biệt giữa giao diện (view) và xử lý.</a:t>
            </a:r>
          </a:p>
          <a:p>
            <a:pPr algn="just">
              <a:lnSpc>
                <a:spcPct val="90000"/>
              </a:lnSpc>
              <a:buFont typeface="Wingdings" pitchFamily="2" charset="2"/>
              <a:buChar char="§"/>
            </a:pPr>
            <a:r>
              <a:rPr lang="vi-VN" sz="2400">
                <a:ea typeface="Segoe UI" pitchFamily="34" charset="0"/>
              </a:rPr>
              <a:t>Việc xử lý request do JSP và servlet thực hiện</a:t>
            </a:r>
          </a:p>
          <a:p>
            <a:pPr algn="just">
              <a:lnSpc>
                <a:spcPct val="90000"/>
              </a:lnSpc>
              <a:buFont typeface="Wingdings" pitchFamily="2" charset="2"/>
              <a:buChar char="§"/>
            </a:pPr>
            <a:r>
              <a:rPr lang="vi-VN" sz="2400">
                <a:ea typeface="Segoe UI" pitchFamily="34" charset="0"/>
              </a:rPr>
              <a:t>Áp dụng cho ứng dụng lớn và phức tạp.</a:t>
            </a:r>
          </a:p>
          <a:p>
            <a:pPr algn="just">
              <a:lnSpc>
                <a:spcPct val="90000"/>
              </a:lnSpc>
              <a:buFont typeface="Wingdings" pitchFamily="2" charset="2"/>
              <a:buChar char="§"/>
            </a:pPr>
            <a:r>
              <a:rPr lang="vi-VN" sz="2400">
                <a:ea typeface="Segoe UI" pitchFamily="34" charset="0"/>
              </a:rPr>
              <a:t>Ưu điểm: khả năng tái sử dụng (reuse) và linh hoạt (flexible)</a:t>
            </a:r>
          </a:p>
          <a:p>
            <a:endParaRPr lang="en-US" sz="2200" b="1" smtClean="0">
              <a:solidFill>
                <a:srgbClr val="FF0000"/>
              </a:solidFill>
              <a:ea typeface="Segoe UI" pitchFamily="34" charset="0"/>
            </a:endParaRPr>
          </a:p>
          <a:p>
            <a:endParaRPr lang="vi-VN" b="1">
              <a:latin typeface="Times New Roman" pitchFamily="18" charset="0"/>
            </a:endParaRPr>
          </a:p>
          <a:p>
            <a:pPr marL="0" indent="0">
              <a:buNone/>
            </a:pPr>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1" y="3331748"/>
            <a:ext cx="5410200" cy="31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465107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7010400" cy="487362"/>
          </a:xfrm>
        </p:spPr>
        <p:txBody>
          <a:bodyPr/>
          <a:lstStyle/>
          <a:p>
            <a:r>
              <a:rPr lang="en-US" sz="2400" smtClean="0">
                <a:latin typeface="Times New Roman" pitchFamily="18" charset="0"/>
              </a:rPr>
              <a:t>Ví dụ</a:t>
            </a:r>
            <a:endParaRPr lang="en-US" sz="2400">
              <a:latin typeface="Times New Roman" pitchFamily="18" charset="0"/>
            </a:endParaRPr>
          </a:p>
        </p:txBody>
      </p:sp>
      <p:sp>
        <p:nvSpPr>
          <p:cNvPr id="4" name="Content Placeholder 3"/>
          <p:cNvSpPr>
            <a:spLocks noGrp="1"/>
          </p:cNvSpPr>
          <p:nvPr>
            <p:ph idx="1"/>
          </p:nvPr>
        </p:nvSpPr>
        <p:spPr>
          <a:xfrm>
            <a:off x="3090080" y="971550"/>
            <a:ext cx="6018663" cy="5486400"/>
          </a:xfrm>
        </p:spPr>
        <p:txBody>
          <a:bodyPr/>
          <a:lstStyle/>
          <a:p>
            <a:r>
              <a:rPr lang="en-US" smtClean="0"/>
              <a:t> Model</a:t>
            </a:r>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2667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676400"/>
            <a:ext cx="5760418"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96112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7010400" cy="487362"/>
          </a:xfrm>
        </p:spPr>
        <p:txBody>
          <a:bodyPr/>
          <a:lstStyle/>
          <a:p>
            <a:r>
              <a:rPr lang="en-US" sz="2400" smtClean="0">
                <a:latin typeface="Times New Roman" pitchFamily="18" charset="0"/>
              </a:rPr>
              <a:t>Ví dụ</a:t>
            </a:r>
            <a:endParaRPr lang="en-US" sz="2400">
              <a:latin typeface="Times New Roman" pitchFamily="18" charset="0"/>
            </a:endParaRPr>
          </a:p>
        </p:txBody>
      </p:sp>
      <p:sp>
        <p:nvSpPr>
          <p:cNvPr id="4" name="Content Placeholder 3"/>
          <p:cNvSpPr>
            <a:spLocks noGrp="1"/>
          </p:cNvSpPr>
          <p:nvPr>
            <p:ph idx="1"/>
          </p:nvPr>
        </p:nvSpPr>
        <p:spPr>
          <a:xfrm>
            <a:off x="381000" y="1066800"/>
            <a:ext cx="8229600" cy="5257800"/>
          </a:xfrm>
        </p:spPr>
        <p:txBody>
          <a:bodyPr/>
          <a:lstStyle/>
          <a:p>
            <a:r>
              <a:rPr lang="en-US" smtClean="0"/>
              <a:t> View</a:t>
            </a: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63627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75525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7010400" cy="487362"/>
          </a:xfrm>
        </p:spPr>
        <p:txBody>
          <a:bodyPr/>
          <a:lstStyle/>
          <a:p>
            <a:r>
              <a:rPr lang="en-US" sz="2400" smtClean="0">
                <a:latin typeface="Times New Roman" pitchFamily="18" charset="0"/>
              </a:rPr>
              <a:t>Ví dụ</a:t>
            </a:r>
            <a:endParaRPr lang="en-US" sz="2400">
              <a:latin typeface="Times New Roman" pitchFamily="18" charset="0"/>
            </a:endParaRPr>
          </a:p>
        </p:txBody>
      </p:sp>
      <p:sp>
        <p:nvSpPr>
          <p:cNvPr id="4" name="Content Placeholder 3"/>
          <p:cNvSpPr>
            <a:spLocks noGrp="1"/>
          </p:cNvSpPr>
          <p:nvPr>
            <p:ph idx="1"/>
          </p:nvPr>
        </p:nvSpPr>
        <p:spPr>
          <a:xfrm>
            <a:off x="381000" y="1066800"/>
            <a:ext cx="8229600" cy="5257800"/>
          </a:xfrm>
        </p:spPr>
        <p:txBody>
          <a:bodyPr/>
          <a:lstStyle/>
          <a:p>
            <a:r>
              <a:rPr lang="en-US" smtClean="0"/>
              <a:t> View</a:t>
            </a: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63627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21" y="4191000"/>
            <a:ext cx="645795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5600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7010400" cy="487362"/>
          </a:xfrm>
        </p:spPr>
        <p:txBody>
          <a:bodyPr/>
          <a:lstStyle/>
          <a:p>
            <a:r>
              <a:rPr lang="en-US" sz="2400" smtClean="0">
                <a:latin typeface="Times New Roman" pitchFamily="18" charset="0"/>
              </a:rPr>
              <a:t>Ví dụ</a:t>
            </a:r>
            <a:endParaRPr lang="en-US" sz="2400">
              <a:latin typeface="Times New Roman" pitchFamily="18" charset="0"/>
            </a:endParaRPr>
          </a:p>
        </p:txBody>
      </p:sp>
      <p:sp>
        <p:nvSpPr>
          <p:cNvPr id="4" name="Content Placeholder 3"/>
          <p:cNvSpPr>
            <a:spLocks noGrp="1"/>
          </p:cNvSpPr>
          <p:nvPr>
            <p:ph idx="1"/>
          </p:nvPr>
        </p:nvSpPr>
        <p:spPr>
          <a:xfrm>
            <a:off x="381000" y="914400"/>
            <a:ext cx="8229600" cy="5257800"/>
          </a:xfrm>
        </p:spPr>
        <p:txBody>
          <a:bodyPr/>
          <a:lstStyle/>
          <a:p>
            <a:r>
              <a:rPr lang="en-US" smtClean="0"/>
              <a:t> Controller</a:t>
            </a:r>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051" y="1419226"/>
            <a:ext cx="6248400" cy="530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328482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7010400" cy="487362"/>
          </a:xfrm>
        </p:spPr>
        <p:txBody>
          <a:bodyPr/>
          <a:lstStyle/>
          <a:p>
            <a:r>
              <a:rPr lang="en-US" sz="2400" smtClean="0">
                <a:latin typeface="Times New Roman" pitchFamily="18" charset="0"/>
              </a:rPr>
              <a:t>Ví dụ</a:t>
            </a:r>
            <a:endParaRPr lang="en-US" sz="2400">
              <a:latin typeface="Times New Roman" pitchFamily="18" charset="0"/>
            </a:endParaRPr>
          </a:p>
        </p:txBody>
      </p:sp>
      <p:sp>
        <p:nvSpPr>
          <p:cNvPr id="4" name="Content Placeholder 3"/>
          <p:cNvSpPr>
            <a:spLocks noGrp="1"/>
          </p:cNvSpPr>
          <p:nvPr>
            <p:ph idx="1"/>
          </p:nvPr>
        </p:nvSpPr>
        <p:spPr>
          <a:xfrm>
            <a:off x="381000" y="914400"/>
            <a:ext cx="8229600" cy="5257800"/>
          </a:xfrm>
        </p:spPr>
        <p:txBody>
          <a:bodyPr/>
          <a:lstStyle/>
          <a:p>
            <a:r>
              <a:rPr lang="en-US" smtClean="0"/>
              <a:t> web.xml</a:t>
            </a:r>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5972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602660"/>
            <a:ext cx="2743200" cy="2388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703927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4929114"/>
            <a:ext cx="1807226" cy="369332"/>
          </a:xfrm>
          <a:prstGeom prst="rect">
            <a:avLst/>
          </a:prstGeom>
          <a:noFill/>
        </p:spPr>
        <p:txBody>
          <a:bodyPr wrap="none" rtlCol="0">
            <a:spAutoFit/>
          </a:bodyPr>
          <a:lstStyle/>
          <a:p>
            <a:r>
              <a:rPr lang="en-US" dirty="0" err="1" smtClean="0">
                <a:solidFill>
                  <a:prstClr val="white"/>
                </a:solidFill>
              </a:rPr>
              <a:t>Chạy</a:t>
            </a:r>
            <a:r>
              <a:rPr lang="en-US" dirty="0" smtClean="0">
                <a:solidFill>
                  <a:prstClr val="white"/>
                </a:solidFill>
              </a:rPr>
              <a:t> </a:t>
            </a:r>
            <a:r>
              <a:rPr lang="en-US" dirty="0" err="1" smtClean="0">
                <a:solidFill>
                  <a:prstClr val="white"/>
                </a:solidFill>
              </a:rPr>
              <a:t>và</a:t>
            </a:r>
            <a:r>
              <a:rPr lang="en-US" dirty="0" smtClean="0">
                <a:solidFill>
                  <a:prstClr val="white"/>
                </a:solidFill>
              </a:rPr>
              <a:t> </a:t>
            </a:r>
            <a:r>
              <a:rPr lang="en-US" err="1" smtClean="0">
                <a:solidFill>
                  <a:prstClr val="white"/>
                </a:solidFill>
              </a:rPr>
              <a:t>giải</a:t>
            </a:r>
            <a:r>
              <a:rPr lang="en-US" smtClean="0">
                <a:solidFill>
                  <a:prstClr val="white"/>
                </a:solidFill>
              </a:rPr>
              <a:t> thích</a:t>
            </a:r>
            <a:endParaRPr lang="en-US" dirty="0">
              <a:solidFill>
                <a:prstClr val="white"/>
              </a:solidFill>
            </a:endParaRPr>
          </a:p>
        </p:txBody>
      </p:sp>
    </p:spTree>
    <p:extLst>
      <p:ext uri="{BB962C8B-B14F-4D97-AF65-F5344CB8AC3E}">
        <p14:creationId xmlns:p14="http://schemas.microsoft.com/office/powerpoint/2010/main" val="52574653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Vòng đời của servlet</a:t>
            </a:r>
            <a:endParaRPr lang="en-US"/>
          </a:p>
        </p:txBody>
      </p:sp>
      <p:pic>
        <p:nvPicPr>
          <p:cNvPr id="8" name="Picture 7" descr="http://o7planning.org/web/fe/default/vi/document/12760/image-provider?type=i&amp;imageId=12877"/>
          <p:cNvPicPr/>
          <p:nvPr/>
        </p:nvPicPr>
        <p:blipFill>
          <a:blip r:embed="rId2">
            <a:extLst>
              <a:ext uri="{28A0092B-C50C-407E-A947-70E740481C1C}">
                <a14:useLocalDpi xmlns:a14="http://schemas.microsoft.com/office/drawing/2010/main" val="0"/>
              </a:ext>
            </a:extLst>
          </a:blip>
          <a:srcRect/>
          <a:stretch>
            <a:fillRect/>
          </a:stretch>
        </p:blipFill>
        <p:spPr bwMode="auto">
          <a:xfrm>
            <a:off x="2667000" y="990600"/>
            <a:ext cx="3391535" cy="5210175"/>
          </a:xfrm>
          <a:prstGeom prst="rect">
            <a:avLst/>
          </a:prstGeom>
          <a:noFill/>
          <a:ln>
            <a:noFill/>
          </a:ln>
        </p:spPr>
      </p:pic>
    </p:spTree>
    <p:extLst>
      <p:ext uri="{BB962C8B-B14F-4D97-AF65-F5344CB8AC3E}">
        <p14:creationId xmlns:p14="http://schemas.microsoft.com/office/powerpoint/2010/main" val="27653056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Cơ bản về lập trình </a:t>
            </a:r>
            <a:r>
              <a:rPr lang="en-US" smtClean="0"/>
              <a:t>Web</a:t>
            </a:r>
            <a:endParaRPr lang="en-US"/>
          </a:p>
        </p:txBody>
      </p:sp>
      <p:sp>
        <p:nvSpPr>
          <p:cNvPr id="3" name="Content Placeholder 2"/>
          <p:cNvSpPr>
            <a:spLocks noGrp="1"/>
          </p:cNvSpPr>
          <p:nvPr>
            <p:ph idx="1"/>
          </p:nvPr>
        </p:nvSpPr>
        <p:spPr/>
        <p:txBody>
          <a:bodyPr/>
          <a:lstStyle/>
          <a:p>
            <a:pPr lvl="0"/>
            <a:r>
              <a:rPr lang="en-US" kern="0">
                <a:solidFill>
                  <a:srgbClr val="0000FF"/>
                </a:solidFill>
                <a:ea typeface="Segoe UI" pitchFamily="34" charset="0"/>
              </a:rPr>
              <a:t>Web Server làm việc như thế nào ?</a:t>
            </a:r>
          </a:p>
          <a:p>
            <a:endParaRPr lang="en-US"/>
          </a:p>
        </p:txBody>
      </p:sp>
      <p:sp>
        <p:nvSpPr>
          <p:cNvPr id="6" name="AutoShape 3"/>
          <p:cNvSpPr>
            <a:spLocks noChangeArrowheads="1"/>
          </p:cNvSpPr>
          <p:nvPr/>
        </p:nvSpPr>
        <p:spPr bwMode="auto">
          <a:xfrm>
            <a:off x="3810000" y="3429000"/>
            <a:ext cx="1828800" cy="1295400"/>
          </a:xfrm>
          <a:prstGeom prst="irregularSeal1">
            <a:avLst/>
          </a:prstGeom>
          <a:gradFill rotWithShape="0">
            <a:gsLst>
              <a:gs pos="0">
                <a:srgbClr val="FFFFFF"/>
              </a:gs>
              <a:gs pos="100000">
                <a:srgbClr val="CCFFFF"/>
              </a:gs>
            </a:gsLst>
            <a:path path="shape">
              <a:fillToRect l="50000" t="50000" r="50000" b="50000"/>
            </a:path>
          </a:gra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ysClr val="windowText" lastClr="000000"/>
                </a:solidFill>
                <a:effectLst/>
                <a:uLnTx/>
                <a:uFillTx/>
                <a:latin typeface="Segoe UI" pitchFamily="34" charset="0"/>
                <a:ea typeface="Segoe UI" pitchFamily="34" charset="0"/>
                <a:cs typeface="Segoe UI" pitchFamily="34" charset="0"/>
              </a:rPr>
              <a:t>Translate</a:t>
            </a:r>
          </a:p>
        </p:txBody>
      </p:sp>
      <p:grpSp>
        <p:nvGrpSpPr>
          <p:cNvPr id="7" name="Group 4"/>
          <p:cNvGrpSpPr>
            <a:grpSpLocks/>
          </p:cNvGrpSpPr>
          <p:nvPr/>
        </p:nvGrpSpPr>
        <p:grpSpPr bwMode="auto">
          <a:xfrm>
            <a:off x="847725" y="4248150"/>
            <a:ext cx="5095875" cy="2228850"/>
            <a:chOff x="534" y="2676"/>
            <a:chExt cx="3210" cy="1404"/>
          </a:xfrm>
        </p:grpSpPr>
        <p:grpSp>
          <p:nvGrpSpPr>
            <p:cNvPr id="8" name="Group 5"/>
            <p:cNvGrpSpPr>
              <a:grpSpLocks/>
            </p:cNvGrpSpPr>
            <p:nvPr/>
          </p:nvGrpSpPr>
          <p:grpSpPr bwMode="auto">
            <a:xfrm>
              <a:off x="534" y="3168"/>
              <a:ext cx="3210" cy="912"/>
              <a:chOff x="486" y="3024"/>
              <a:chExt cx="3210" cy="912"/>
            </a:xfrm>
          </p:grpSpPr>
          <p:sp>
            <p:nvSpPr>
              <p:cNvPr id="11" name="AutoShape 6"/>
              <p:cNvSpPr>
                <a:spLocks noChangeArrowheads="1"/>
              </p:cNvSpPr>
              <p:nvPr/>
            </p:nvSpPr>
            <p:spPr bwMode="auto">
              <a:xfrm>
                <a:off x="2360" y="3027"/>
                <a:ext cx="1336" cy="909"/>
              </a:xfrm>
              <a:prstGeom prst="cube">
                <a:avLst>
                  <a:gd name="adj" fmla="val 25000"/>
                </a:avLst>
              </a:prstGeom>
              <a:solidFill>
                <a:srgbClr val="99CCFF"/>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2" name="AutoShape 7"/>
              <p:cNvSpPr>
                <a:spLocks noChangeArrowheads="1"/>
              </p:cNvSpPr>
              <p:nvPr/>
            </p:nvSpPr>
            <p:spPr bwMode="auto">
              <a:xfrm>
                <a:off x="562" y="3327"/>
                <a:ext cx="3062" cy="304"/>
              </a:xfrm>
              <a:prstGeom prst="cube">
                <a:avLst>
                  <a:gd name="adj" fmla="val 25000"/>
                </a:avLst>
              </a:prstGeom>
              <a:solidFill>
                <a:srgbClr val="99CC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000099"/>
                    </a:solidFill>
                    <a:effectLst/>
                    <a:uLnTx/>
                    <a:uFillTx/>
                    <a:latin typeface="Segoe UI" pitchFamily="34" charset="0"/>
                    <a:ea typeface="Segoe UI" pitchFamily="34" charset="0"/>
                    <a:cs typeface="Segoe UI" pitchFamily="34" charset="0"/>
                  </a:rPr>
                  <a:t>2. Server name – </a:t>
                </a:r>
                <a:r>
                  <a:rPr lang="en-US" sz="2400" kern="0" smtClean="0">
                    <a:solidFill>
                      <a:srgbClr val="000099"/>
                    </a:solidFill>
                    <a:latin typeface="Segoe UI" pitchFamily="34" charset="0"/>
                    <a:ea typeface="Segoe UI" pitchFamily="34" charset="0"/>
                    <a:cs typeface="Segoe UI" pitchFamily="34" charset="0"/>
                  </a:rPr>
                  <a:t>poly.edu.vn</a:t>
                </a:r>
                <a:endParaRPr kumimoji="0" lang="en-US" sz="2400" b="0" i="0" u="none" strike="noStrike" kern="0" cap="none" spc="0" normalizeH="0" baseline="0" noProof="0" smtClean="0">
                  <a:ln>
                    <a:noFill/>
                  </a:ln>
                  <a:solidFill>
                    <a:srgbClr val="000099"/>
                  </a:solidFill>
                  <a:effectLst/>
                  <a:uLnTx/>
                  <a:uFillTx/>
                  <a:latin typeface="Segoe UI" pitchFamily="34" charset="0"/>
                  <a:ea typeface="Segoe UI" pitchFamily="34" charset="0"/>
                  <a:cs typeface="Segoe UI" pitchFamily="34" charset="0"/>
                </a:endParaRPr>
              </a:p>
            </p:txBody>
          </p:sp>
          <p:sp>
            <p:nvSpPr>
              <p:cNvPr id="13" name="AutoShape 8"/>
              <p:cNvSpPr>
                <a:spLocks noChangeArrowheads="1"/>
              </p:cNvSpPr>
              <p:nvPr/>
            </p:nvSpPr>
            <p:spPr bwMode="auto">
              <a:xfrm>
                <a:off x="634" y="3024"/>
                <a:ext cx="3062" cy="303"/>
              </a:xfrm>
              <a:prstGeom prst="cube">
                <a:avLst>
                  <a:gd name="adj" fmla="val 25000"/>
                </a:avLst>
              </a:prstGeom>
              <a:solidFill>
                <a:srgbClr val="99CC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000099"/>
                    </a:solidFill>
                    <a:effectLst/>
                    <a:uLnTx/>
                    <a:uFillTx/>
                    <a:latin typeface="Segoe UI" pitchFamily="34" charset="0"/>
                    <a:ea typeface="Segoe UI" pitchFamily="34" charset="0"/>
                    <a:cs typeface="Segoe UI" pitchFamily="34" charset="0"/>
                  </a:rPr>
                  <a:t>3. File name – index.htm </a:t>
                </a:r>
              </a:p>
            </p:txBody>
          </p:sp>
          <p:sp>
            <p:nvSpPr>
              <p:cNvPr id="14" name="AutoShape 9"/>
              <p:cNvSpPr>
                <a:spLocks noChangeArrowheads="1"/>
              </p:cNvSpPr>
              <p:nvPr/>
            </p:nvSpPr>
            <p:spPr bwMode="auto">
              <a:xfrm>
                <a:off x="486" y="3631"/>
                <a:ext cx="3062" cy="304"/>
              </a:xfrm>
              <a:prstGeom prst="cube">
                <a:avLst>
                  <a:gd name="adj" fmla="val 25000"/>
                </a:avLst>
              </a:prstGeom>
              <a:solidFill>
                <a:srgbClr val="99CCFF"/>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000099"/>
                    </a:solidFill>
                    <a:effectLst/>
                    <a:uLnTx/>
                    <a:uFillTx/>
                    <a:latin typeface="Segoe UI" pitchFamily="34" charset="0"/>
                    <a:ea typeface="Segoe UI" pitchFamily="34" charset="0"/>
                    <a:cs typeface="Segoe UI" pitchFamily="34" charset="0"/>
                  </a:rPr>
                  <a:t>1. Protocol – HTTP </a:t>
                </a:r>
              </a:p>
            </p:txBody>
          </p:sp>
        </p:grpSp>
        <p:sp>
          <p:nvSpPr>
            <p:cNvPr id="9" name="WordArt 10"/>
            <p:cNvSpPr>
              <a:spLocks noChangeArrowheads="1" noChangeShapeType="1" noTextEdit="1"/>
            </p:cNvSpPr>
            <p:nvPr/>
          </p:nvSpPr>
          <p:spPr bwMode="auto">
            <a:xfrm>
              <a:off x="1872" y="2676"/>
              <a:ext cx="144" cy="252"/>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10" cap="none" spc="0" normalizeH="0" baseline="0" noProof="0" smtClean="0">
                  <a:ln w="9525">
                    <a:solidFill>
                      <a:srgbClr val="000000"/>
                    </a:solidFill>
                    <a:miter lim="800000"/>
                    <a:headEnd/>
                    <a:tailEnd/>
                  </a:ln>
                  <a:solidFill>
                    <a:srgbClr val="000099"/>
                  </a:solidFill>
                  <a:effectLst/>
                  <a:uLnTx/>
                  <a:uFillTx/>
                  <a:latin typeface="Tahoma"/>
                  <a:ea typeface="Tahoma"/>
                  <a:cs typeface="Tahoma"/>
                </a:rPr>
                <a:t>1</a:t>
              </a:r>
            </a:p>
          </p:txBody>
        </p:sp>
        <p:sp>
          <p:nvSpPr>
            <p:cNvPr id="10" name="AutoShape 11"/>
            <p:cNvSpPr>
              <a:spLocks noChangeArrowheads="1"/>
            </p:cNvSpPr>
            <p:nvPr/>
          </p:nvSpPr>
          <p:spPr bwMode="auto">
            <a:xfrm rot="5400000">
              <a:off x="1368" y="2664"/>
              <a:ext cx="480" cy="528"/>
            </a:xfrm>
            <a:custGeom>
              <a:avLst/>
              <a:gdLst>
                <a:gd name="T0" fmla="*/ 315 w 21600"/>
                <a:gd name="T1" fmla="*/ 0 h 21600"/>
                <a:gd name="T2" fmla="*/ 315 w 21600"/>
                <a:gd name="T3" fmla="*/ 297 h 21600"/>
                <a:gd name="T4" fmla="*/ 36 w 21600"/>
                <a:gd name="T5" fmla="*/ 528 h 21600"/>
                <a:gd name="T6" fmla="*/ 480 w 21600"/>
                <a:gd name="T7" fmla="*/ 149 h 21600"/>
                <a:gd name="T8" fmla="*/ 17694720 60000 65536"/>
                <a:gd name="T9" fmla="*/ 5898240 60000 65536"/>
                <a:gd name="T10" fmla="*/ 5898240 60000 65536"/>
                <a:gd name="T11" fmla="*/ 0 60000 65536"/>
                <a:gd name="T12" fmla="*/ 12420 w 21600"/>
                <a:gd name="T13" fmla="*/ 4500 h 21600"/>
                <a:gd name="T14" fmla="*/ 19665 w 21600"/>
                <a:gd name="T15" fmla="*/ 7650 h 21600"/>
              </a:gdLst>
              <a:ahLst/>
              <a:cxnLst>
                <a:cxn ang="T8">
                  <a:pos x="T0" y="T1"/>
                </a:cxn>
                <a:cxn ang="T9">
                  <a:pos x="T2" y="T3"/>
                </a:cxn>
                <a:cxn ang="T10">
                  <a:pos x="T4" y="T5"/>
                </a:cxn>
                <a:cxn ang="T11">
                  <a:pos x="T6" y="T7"/>
                </a:cxn>
              </a:cxnLst>
              <a:rect l="T12" t="T13" r="T14" b="T15"/>
              <a:pathLst>
                <a:path w="21600" h="21600">
                  <a:moveTo>
                    <a:pt x="21600" y="6079"/>
                  </a:moveTo>
                  <a:lnTo>
                    <a:pt x="14175" y="0"/>
                  </a:lnTo>
                  <a:lnTo>
                    <a:pt x="14175" y="4500"/>
                  </a:lnTo>
                  <a:lnTo>
                    <a:pt x="12427" y="4500"/>
                  </a:lnTo>
                  <a:cubicBezTo>
                    <a:pt x="5564" y="4500"/>
                    <a:pt x="0" y="7929"/>
                    <a:pt x="0" y="12158"/>
                  </a:cubicBezTo>
                  <a:lnTo>
                    <a:pt x="0" y="21600"/>
                  </a:lnTo>
                  <a:lnTo>
                    <a:pt x="3228" y="21600"/>
                  </a:lnTo>
                  <a:lnTo>
                    <a:pt x="3228" y="12158"/>
                  </a:lnTo>
                  <a:cubicBezTo>
                    <a:pt x="3228" y="9673"/>
                    <a:pt x="7347" y="7658"/>
                    <a:pt x="12427" y="7658"/>
                  </a:cubicBezTo>
                  <a:lnTo>
                    <a:pt x="14175" y="7658"/>
                  </a:lnTo>
                  <a:lnTo>
                    <a:pt x="14175" y="12158"/>
                  </a:lnTo>
                  <a:close/>
                </a:path>
              </a:pathLst>
            </a:custGeom>
            <a:gradFill rotWithShape="0">
              <a:gsLst>
                <a:gs pos="0">
                  <a:srgbClr val="FFFFFF"/>
                </a:gs>
                <a:gs pos="100000">
                  <a:srgbClr val="00CCFF"/>
                </a:gs>
              </a:gsLst>
              <a:lin ang="5400000" scaled="1"/>
            </a:gra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grpSp>
        <p:nvGrpSpPr>
          <p:cNvPr id="15" name="Group 12"/>
          <p:cNvGrpSpPr>
            <a:grpSpLocks/>
          </p:cNvGrpSpPr>
          <p:nvPr/>
        </p:nvGrpSpPr>
        <p:grpSpPr bwMode="auto">
          <a:xfrm>
            <a:off x="2133600" y="3505200"/>
            <a:ext cx="2051050" cy="685800"/>
            <a:chOff x="1344" y="2208"/>
            <a:chExt cx="1292" cy="432"/>
          </a:xfrm>
        </p:grpSpPr>
        <p:sp>
          <p:nvSpPr>
            <p:cNvPr id="16" name="WordArt 13"/>
            <p:cNvSpPr>
              <a:spLocks noChangeArrowheads="1" noChangeShapeType="1" noTextEdit="1"/>
            </p:cNvSpPr>
            <p:nvPr/>
          </p:nvSpPr>
          <p:spPr bwMode="auto">
            <a:xfrm>
              <a:off x="1392" y="2208"/>
              <a:ext cx="144" cy="252"/>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10" cap="none" spc="0" normalizeH="0" baseline="0" noProof="0" smtClean="0">
                  <a:ln w="9525">
                    <a:solidFill>
                      <a:srgbClr val="000000"/>
                    </a:solidFill>
                    <a:miter lim="800000"/>
                    <a:headEnd/>
                    <a:tailEnd/>
                  </a:ln>
                  <a:solidFill>
                    <a:srgbClr val="000099"/>
                  </a:solidFill>
                  <a:effectLst/>
                  <a:uLnTx/>
                  <a:uFillTx/>
                  <a:latin typeface="Segoe UI" pitchFamily="34" charset="0"/>
                  <a:ea typeface="Segoe UI" pitchFamily="34" charset="0"/>
                  <a:cs typeface="Segoe UI" pitchFamily="34" charset="0"/>
                </a:rPr>
                <a:t>2</a:t>
              </a:r>
            </a:p>
          </p:txBody>
        </p:sp>
        <p:sp>
          <p:nvSpPr>
            <p:cNvPr id="17" name="AutoShape 14"/>
            <p:cNvSpPr>
              <a:spLocks noChangeArrowheads="1"/>
            </p:cNvSpPr>
            <p:nvPr/>
          </p:nvSpPr>
          <p:spPr bwMode="auto">
            <a:xfrm>
              <a:off x="1344" y="2496"/>
              <a:ext cx="1104" cy="144"/>
            </a:xfrm>
            <a:prstGeom prst="rightArrow">
              <a:avLst>
                <a:gd name="adj1" fmla="val 50000"/>
                <a:gd name="adj2" fmla="val 191667"/>
              </a:avLst>
            </a:prstGeom>
            <a:gradFill rotWithShape="0">
              <a:gsLst>
                <a:gs pos="0">
                  <a:srgbClr val="FFFFFF"/>
                </a:gs>
                <a:gs pos="100000">
                  <a:srgbClr val="CCFFFF"/>
                </a:gs>
              </a:gsLst>
              <a:lin ang="0" scaled="1"/>
            </a:gra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ysClr val="windowText" lastClr="000000"/>
                </a:solidFill>
                <a:effectLst/>
                <a:uLnTx/>
                <a:uFillTx/>
                <a:latin typeface="Segoe UI" pitchFamily="34" charset="0"/>
                <a:ea typeface="Segoe UI" pitchFamily="34" charset="0"/>
                <a:cs typeface="Segoe UI" pitchFamily="34" charset="0"/>
              </a:endParaRPr>
            </a:p>
          </p:txBody>
        </p:sp>
        <p:sp>
          <p:nvSpPr>
            <p:cNvPr id="18" name="Text Box 15"/>
            <p:cNvSpPr txBox="1">
              <a:spLocks noChangeArrowheads="1"/>
            </p:cNvSpPr>
            <p:nvPr/>
          </p:nvSpPr>
          <p:spPr bwMode="auto">
            <a:xfrm>
              <a:off x="1544" y="2208"/>
              <a:ext cx="10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000099"/>
                  </a:solidFill>
                  <a:effectLst/>
                  <a:uLnTx/>
                  <a:uFillTx/>
                  <a:latin typeface="Segoe UI" pitchFamily="34" charset="0"/>
                  <a:ea typeface="Segoe UI" pitchFamily="34" charset="0"/>
                  <a:cs typeface="Segoe UI" pitchFamily="34" charset="0"/>
                </a:rPr>
                <a:t>www.poly…</a:t>
              </a:r>
            </a:p>
          </p:txBody>
        </p:sp>
      </p:grpSp>
      <p:grpSp>
        <p:nvGrpSpPr>
          <p:cNvPr id="19" name="Group 16"/>
          <p:cNvGrpSpPr>
            <a:grpSpLocks/>
          </p:cNvGrpSpPr>
          <p:nvPr/>
        </p:nvGrpSpPr>
        <p:grpSpPr bwMode="auto">
          <a:xfrm>
            <a:off x="5484813" y="3505200"/>
            <a:ext cx="1601787" cy="685800"/>
            <a:chOff x="3455" y="2208"/>
            <a:chExt cx="1009" cy="432"/>
          </a:xfrm>
        </p:grpSpPr>
        <p:sp>
          <p:nvSpPr>
            <p:cNvPr id="20" name="AutoShape 17"/>
            <p:cNvSpPr>
              <a:spLocks noChangeArrowheads="1"/>
            </p:cNvSpPr>
            <p:nvPr/>
          </p:nvSpPr>
          <p:spPr bwMode="auto">
            <a:xfrm>
              <a:off x="3456" y="2496"/>
              <a:ext cx="960" cy="144"/>
            </a:xfrm>
            <a:prstGeom prst="rightArrow">
              <a:avLst>
                <a:gd name="adj1" fmla="val 50000"/>
                <a:gd name="adj2" fmla="val 166667"/>
              </a:avLst>
            </a:prstGeom>
            <a:gradFill rotWithShape="0">
              <a:gsLst>
                <a:gs pos="0">
                  <a:srgbClr val="FFFFFF"/>
                </a:gs>
                <a:gs pos="100000">
                  <a:srgbClr val="CCFFFF"/>
                </a:gs>
              </a:gsLst>
              <a:lin ang="0" scaled="1"/>
            </a:gra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ysClr val="windowText" lastClr="000000"/>
                </a:solidFill>
                <a:effectLst/>
                <a:uLnTx/>
                <a:uFillTx/>
                <a:latin typeface="Segoe UI" pitchFamily="34" charset="0"/>
                <a:ea typeface="Segoe UI" pitchFamily="34" charset="0"/>
                <a:cs typeface="Segoe UI" pitchFamily="34" charset="0"/>
              </a:endParaRPr>
            </a:p>
          </p:txBody>
        </p:sp>
        <p:sp>
          <p:nvSpPr>
            <p:cNvPr id="21" name="Text Box 18"/>
            <p:cNvSpPr txBox="1">
              <a:spLocks noChangeArrowheads="1"/>
            </p:cNvSpPr>
            <p:nvPr/>
          </p:nvSpPr>
          <p:spPr bwMode="auto">
            <a:xfrm>
              <a:off x="3455" y="2208"/>
              <a:ext cx="10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000099"/>
                  </a:solidFill>
                  <a:effectLst/>
                  <a:uLnTx/>
                  <a:uFillTx/>
                  <a:latin typeface="Segoe UI" pitchFamily="34" charset="0"/>
                  <a:ea typeface="Segoe UI" pitchFamily="34" charset="0"/>
                  <a:cs typeface="Segoe UI" pitchFamily="34" charset="0"/>
                </a:rPr>
                <a:t>IP address</a:t>
              </a:r>
            </a:p>
          </p:txBody>
        </p:sp>
      </p:grpSp>
      <p:grpSp>
        <p:nvGrpSpPr>
          <p:cNvPr id="22" name="Group 19"/>
          <p:cNvGrpSpPr>
            <a:grpSpLocks/>
          </p:cNvGrpSpPr>
          <p:nvPr/>
        </p:nvGrpSpPr>
        <p:grpSpPr bwMode="auto">
          <a:xfrm>
            <a:off x="6324602" y="3911601"/>
            <a:ext cx="1444626" cy="1446213"/>
            <a:chOff x="3984" y="2464"/>
            <a:chExt cx="910" cy="911"/>
          </a:xfrm>
        </p:grpSpPr>
        <p:sp>
          <p:nvSpPr>
            <p:cNvPr id="23" name="WordArt 20"/>
            <p:cNvSpPr>
              <a:spLocks noChangeArrowheads="1" noChangeShapeType="1" noTextEdit="1"/>
            </p:cNvSpPr>
            <p:nvPr/>
          </p:nvSpPr>
          <p:spPr bwMode="auto">
            <a:xfrm>
              <a:off x="3984" y="3060"/>
              <a:ext cx="144" cy="252"/>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10" cap="none" spc="0" normalizeH="0" baseline="0" noProof="0" smtClean="0">
                  <a:ln w="9525">
                    <a:solidFill>
                      <a:srgbClr val="000000"/>
                    </a:solidFill>
                    <a:miter lim="800000"/>
                    <a:headEnd/>
                    <a:tailEnd/>
                  </a:ln>
                  <a:solidFill>
                    <a:srgbClr val="000099"/>
                  </a:solidFill>
                  <a:effectLst/>
                  <a:uLnTx/>
                  <a:uFillTx/>
                  <a:latin typeface="Segoe UI" pitchFamily="34" charset="0"/>
                  <a:ea typeface="Segoe UI" pitchFamily="34" charset="0"/>
                  <a:cs typeface="Segoe UI" pitchFamily="34" charset="0"/>
                </a:rPr>
                <a:t>3</a:t>
              </a:r>
            </a:p>
          </p:txBody>
        </p:sp>
        <p:sp>
          <p:nvSpPr>
            <p:cNvPr id="24" name="WordArt 21"/>
            <p:cNvSpPr>
              <a:spLocks noChangeArrowheads="1" noChangeShapeType="1" noTextEdit="1"/>
            </p:cNvSpPr>
            <p:nvPr/>
          </p:nvSpPr>
          <p:spPr bwMode="auto">
            <a:xfrm>
              <a:off x="4512" y="2464"/>
              <a:ext cx="192" cy="176"/>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10" cap="none" spc="0" normalizeH="0" baseline="0" noProof="0" smtClean="0">
                  <a:ln w="9525">
                    <a:solidFill>
                      <a:srgbClr val="000000"/>
                    </a:solidFill>
                    <a:miter lim="800000"/>
                    <a:headEnd/>
                    <a:tailEnd/>
                  </a:ln>
                  <a:solidFill>
                    <a:srgbClr val="003366"/>
                  </a:solidFill>
                  <a:effectLst/>
                  <a:uLnTx/>
                  <a:uFillTx/>
                  <a:latin typeface="Segoe UI" pitchFamily="34" charset="0"/>
                  <a:ea typeface="Segoe UI" pitchFamily="34" charset="0"/>
                  <a:cs typeface="Segoe UI" pitchFamily="34" charset="0"/>
                </a:rPr>
                <a:t>80</a:t>
              </a:r>
            </a:p>
          </p:txBody>
        </p:sp>
        <p:sp>
          <p:nvSpPr>
            <p:cNvPr id="25" name="AutoShape 22"/>
            <p:cNvSpPr>
              <a:spLocks noChangeArrowheads="1"/>
            </p:cNvSpPr>
            <p:nvPr/>
          </p:nvSpPr>
          <p:spPr bwMode="auto">
            <a:xfrm>
              <a:off x="4512" y="2748"/>
              <a:ext cx="240" cy="384"/>
            </a:xfrm>
            <a:prstGeom prst="triangle">
              <a:avLst>
                <a:gd name="adj" fmla="val 50000"/>
              </a:avLst>
            </a:prstGeom>
            <a:gradFill rotWithShape="0">
              <a:gsLst>
                <a:gs pos="0">
                  <a:srgbClr val="000099"/>
                </a:gs>
                <a:gs pos="100000">
                  <a:srgbClr val="FFFFFF"/>
                </a:gs>
              </a:gsLst>
              <a:lin ang="5400000" scaled="1"/>
            </a:gra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ysClr val="windowText" lastClr="000000"/>
                </a:solidFill>
                <a:effectLst/>
                <a:uLnTx/>
                <a:uFillTx/>
                <a:latin typeface="Segoe UI" pitchFamily="34" charset="0"/>
                <a:ea typeface="Segoe UI" pitchFamily="34" charset="0"/>
                <a:cs typeface="Segoe UI" pitchFamily="34" charset="0"/>
              </a:endParaRPr>
            </a:p>
          </p:txBody>
        </p:sp>
        <p:sp>
          <p:nvSpPr>
            <p:cNvPr id="26" name="Text Box 23"/>
            <p:cNvSpPr txBox="1">
              <a:spLocks noChangeArrowheads="1"/>
            </p:cNvSpPr>
            <p:nvPr/>
          </p:nvSpPr>
          <p:spPr bwMode="auto">
            <a:xfrm>
              <a:off x="4174" y="3084"/>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000000"/>
                  </a:solidFill>
                  <a:effectLst/>
                  <a:uLnTx/>
                  <a:uFillTx/>
                  <a:latin typeface="Segoe UI" pitchFamily="34" charset="0"/>
                  <a:ea typeface="Segoe UI" pitchFamily="34" charset="0"/>
                  <a:cs typeface="Segoe UI" pitchFamily="34" charset="0"/>
                </a:rPr>
                <a:t>Kết nối</a:t>
              </a:r>
            </a:p>
          </p:txBody>
        </p:sp>
      </p:grpSp>
      <p:pic>
        <p:nvPicPr>
          <p:cNvPr id="27" name="Picture 24" descr="Comp0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0625" y="2486025"/>
            <a:ext cx="13747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25"/>
          <p:cNvGrpSpPr>
            <a:grpSpLocks/>
          </p:cNvGrpSpPr>
          <p:nvPr/>
        </p:nvGrpSpPr>
        <p:grpSpPr bwMode="auto">
          <a:xfrm>
            <a:off x="2286000" y="2647950"/>
            <a:ext cx="5181600" cy="781050"/>
            <a:chOff x="1440" y="1668"/>
            <a:chExt cx="3264" cy="492"/>
          </a:xfrm>
        </p:grpSpPr>
        <p:sp>
          <p:nvSpPr>
            <p:cNvPr id="29" name="AutoShape 26"/>
            <p:cNvSpPr>
              <a:spLocks noChangeArrowheads="1"/>
            </p:cNvSpPr>
            <p:nvPr/>
          </p:nvSpPr>
          <p:spPr bwMode="auto">
            <a:xfrm>
              <a:off x="1440" y="1920"/>
              <a:ext cx="3264" cy="240"/>
            </a:xfrm>
            <a:prstGeom prst="rightArrow">
              <a:avLst>
                <a:gd name="adj1" fmla="val 50000"/>
                <a:gd name="adj2" fmla="val 340000"/>
              </a:avLst>
            </a:prstGeom>
            <a:gradFill rotWithShape="0">
              <a:gsLst>
                <a:gs pos="0">
                  <a:srgbClr val="FFFFFF"/>
                </a:gs>
                <a:gs pos="100000">
                  <a:srgbClr val="CCECFF"/>
                </a:gs>
              </a:gsLst>
              <a:lin ang="0" scaled="1"/>
            </a:gra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ysClr val="windowText" lastClr="000000"/>
                </a:solidFill>
                <a:effectLst/>
                <a:uLnTx/>
                <a:uFillTx/>
                <a:latin typeface="Segoe UI" pitchFamily="34" charset="0"/>
                <a:ea typeface="Segoe UI" pitchFamily="34" charset="0"/>
                <a:cs typeface="Segoe UI" pitchFamily="34" charset="0"/>
              </a:endParaRPr>
            </a:p>
          </p:txBody>
        </p:sp>
        <p:sp>
          <p:nvSpPr>
            <p:cNvPr id="30" name="WordArt 27"/>
            <p:cNvSpPr>
              <a:spLocks noChangeArrowheads="1" noChangeShapeType="1" noTextEdit="1"/>
            </p:cNvSpPr>
            <p:nvPr/>
          </p:nvSpPr>
          <p:spPr bwMode="auto">
            <a:xfrm>
              <a:off x="1488" y="1668"/>
              <a:ext cx="144" cy="252"/>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10" cap="none" spc="0" normalizeH="0" baseline="0" noProof="0" smtClean="0">
                  <a:ln w="9525">
                    <a:solidFill>
                      <a:srgbClr val="000000"/>
                    </a:solidFill>
                    <a:miter lim="800000"/>
                    <a:headEnd/>
                    <a:tailEnd/>
                  </a:ln>
                  <a:solidFill>
                    <a:srgbClr val="000099"/>
                  </a:solidFill>
                  <a:effectLst/>
                  <a:uLnTx/>
                  <a:uFillTx/>
                  <a:latin typeface="Segoe UI" pitchFamily="34" charset="0"/>
                  <a:ea typeface="Segoe UI" pitchFamily="34" charset="0"/>
                  <a:cs typeface="Segoe UI" pitchFamily="34" charset="0"/>
                </a:rPr>
                <a:t>4</a:t>
              </a:r>
            </a:p>
          </p:txBody>
        </p:sp>
        <p:sp>
          <p:nvSpPr>
            <p:cNvPr id="31" name="Text Box 28"/>
            <p:cNvSpPr txBox="1">
              <a:spLocks noChangeArrowheads="1"/>
            </p:cNvSpPr>
            <p:nvPr/>
          </p:nvSpPr>
          <p:spPr bwMode="auto">
            <a:xfrm>
              <a:off x="1662" y="1680"/>
              <a:ext cx="26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FF3300"/>
                  </a:solidFill>
                  <a:effectLst/>
                  <a:uLnTx/>
                  <a:uFillTx/>
                  <a:latin typeface="Segoe UI" pitchFamily="34" charset="0"/>
                  <a:ea typeface="Segoe UI" pitchFamily="34" charset="0"/>
                  <a:cs typeface="Segoe UI" pitchFamily="34" charset="0"/>
                </a:rPr>
                <a:t>Browser gửi một GET request</a:t>
              </a:r>
            </a:p>
          </p:txBody>
        </p:sp>
      </p:grpSp>
      <p:grpSp>
        <p:nvGrpSpPr>
          <p:cNvPr id="32" name="Group 29"/>
          <p:cNvGrpSpPr>
            <a:grpSpLocks/>
          </p:cNvGrpSpPr>
          <p:nvPr/>
        </p:nvGrpSpPr>
        <p:grpSpPr bwMode="auto">
          <a:xfrm>
            <a:off x="2286000" y="1828800"/>
            <a:ext cx="5029200" cy="838200"/>
            <a:chOff x="1440" y="1152"/>
            <a:chExt cx="3168" cy="528"/>
          </a:xfrm>
        </p:grpSpPr>
        <p:sp>
          <p:nvSpPr>
            <p:cNvPr id="33" name="AutoShape 30"/>
            <p:cNvSpPr>
              <a:spLocks noChangeArrowheads="1"/>
            </p:cNvSpPr>
            <p:nvPr/>
          </p:nvSpPr>
          <p:spPr bwMode="auto">
            <a:xfrm flipH="1">
              <a:off x="1440" y="1440"/>
              <a:ext cx="3168" cy="240"/>
            </a:xfrm>
            <a:prstGeom prst="rightArrow">
              <a:avLst>
                <a:gd name="adj1" fmla="val 50000"/>
                <a:gd name="adj2" fmla="val 330000"/>
              </a:avLst>
            </a:prstGeom>
            <a:gradFill rotWithShape="0">
              <a:gsLst>
                <a:gs pos="0">
                  <a:srgbClr val="CCECFF"/>
                </a:gs>
                <a:gs pos="100000">
                  <a:srgbClr val="FFFFFF"/>
                </a:gs>
              </a:gsLst>
              <a:lin ang="0" scaled="1"/>
            </a:gra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ysClr val="windowText" lastClr="000000"/>
                </a:solidFill>
                <a:effectLst/>
                <a:uLnTx/>
                <a:uFillTx/>
                <a:latin typeface="Segoe UI" pitchFamily="34" charset="0"/>
                <a:ea typeface="Segoe UI" pitchFamily="34" charset="0"/>
                <a:cs typeface="Segoe UI" pitchFamily="34" charset="0"/>
              </a:endParaRPr>
            </a:p>
          </p:txBody>
        </p:sp>
        <p:sp>
          <p:nvSpPr>
            <p:cNvPr id="34" name="WordArt 31"/>
            <p:cNvSpPr>
              <a:spLocks noChangeArrowheads="1" noChangeShapeType="1" noTextEdit="1"/>
            </p:cNvSpPr>
            <p:nvPr/>
          </p:nvSpPr>
          <p:spPr bwMode="auto">
            <a:xfrm>
              <a:off x="1776" y="1188"/>
              <a:ext cx="144" cy="252"/>
            </a:xfrm>
            <a:prstGeom prst="rect">
              <a:avLst/>
            </a:prstGeom>
          </p:spPr>
          <p:txBody>
            <a:bodyPr wrap="none" fromWordArt="1">
              <a:prstTxWarp prst="textPlain">
                <a:avLst>
                  <a:gd name="adj" fmla="val 50000"/>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10" cap="none" spc="0" normalizeH="0" baseline="0" noProof="0" smtClean="0">
                  <a:ln w="9525">
                    <a:solidFill>
                      <a:srgbClr val="000000"/>
                    </a:solidFill>
                    <a:miter lim="800000"/>
                    <a:headEnd/>
                    <a:tailEnd/>
                  </a:ln>
                  <a:solidFill>
                    <a:srgbClr val="000099"/>
                  </a:solidFill>
                  <a:effectLst/>
                  <a:uLnTx/>
                  <a:uFillTx/>
                  <a:latin typeface="Segoe UI" pitchFamily="34" charset="0"/>
                  <a:ea typeface="Segoe UI" pitchFamily="34" charset="0"/>
                  <a:cs typeface="Segoe UI" pitchFamily="34" charset="0"/>
                </a:rPr>
                <a:t>5</a:t>
              </a:r>
            </a:p>
          </p:txBody>
        </p:sp>
        <p:sp>
          <p:nvSpPr>
            <p:cNvPr id="35" name="Text Box 32"/>
            <p:cNvSpPr txBox="1">
              <a:spLocks noChangeArrowheads="1"/>
            </p:cNvSpPr>
            <p:nvPr/>
          </p:nvSpPr>
          <p:spPr bwMode="auto">
            <a:xfrm>
              <a:off x="1934" y="1152"/>
              <a:ext cx="23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smtClean="0">
                  <a:ln>
                    <a:noFill/>
                  </a:ln>
                  <a:solidFill>
                    <a:srgbClr val="000000"/>
                  </a:solidFill>
                  <a:effectLst/>
                  <a:uLnTx/>
                  <a:uFillTx/>
                  <a:latin typeface="Segoe UI" pitchFamily="34" charset="0"/>
                  <a:ea typeface="Segoe UI" pitchFamily="34" charset="0"/>
                  <a:cs typeface="Segoe UI" pitchFamily="34" charset="0"/>
                </a:rPr>
                <a:t>Server trả về trang HTML </a:t>
              </a:r>
            </a:p>
          </p:txBody>
        </p:sp>
      </p:grpSp>
      <p:pic>
        <p:nvPicPr>
          <p:cNvPr id="1042"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96" y="2054958"/>
            <a:ext cx="1705757" cy="2021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833137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To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lide(from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slide(from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slide(fromBottom)">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slide(from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2"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slide(fromRight)">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Vòng đời của servlet</a:t>
            </a:r>
            <a:endParaRPr lang="en-US"/>
          </a:p>
        </p:txBody>
      </p:sp>
      <p:sp>
        <p:nvSpPr>
          <p:cNvPr id="4" name="Content Placeholder 1"/>
          <p:cNvSpPr txBox="1">
            <a:spLocks/>
          </p:cNvSpPr>
          <p:nvPr/>
        </p:nvSpPr>
        <p:spPr>
          <a:xfrm>
            <a:off x="304800" y="914400"/>
            <a:ext cx="8229600" cy="2819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Có</a:t>
            </a:r>
            <a:r>
              <a:rPr lang="en-US" dirty="0" smtClean="0"/>
              <a:t> 5 </a:t>
            </a:r>
            <a:r>
              <a:rPr lang="en-US" dirty="0" err="1" smtClean="0"/>
              <a:t>bước</a:t>
            </a:r>
            <a:r>
              <a:rPr lang="en-US" dirty="0" smtClean="0"/>
              <a:t>: </a:t>
            </a:r>
          </a:p>
          <a:p>
            <a:pPr lvl="1"/>
            <a:r>
              <a:rPr lang="en-US" dirty="0" err="1" smtClean="0"/>
              <a:t>Tải</a:t>
            </a:r>
            <a:r>
              <a:rPr lang="en-US" dirty="0" smtClean="0"/>
              <a:t> Servlet Class </a:t>
            </a:r>
            <a:r>
              <a:rPr lang="en-US" dirty="0" err="1" smtClean="0"/>
              <a:t>vào</a:t>
            </a:r>
            <a:r>
              <a:rPr lang="en-US" dirty="0" smtClean="0"/>
              <a:t> </a:t>
            </a:r>
            <a:r>
              <a:rPr lang="en-US" dirty="0" err="1" smtClean="0"/>
              <a:t>bộ</a:t>
            </a:r>
            <a:r>
              <a:rPr lang="en-US" dirty="0" smtClean="0"/>
              <a:t> </a:t>
            </a:r>
            <a:r>
              <a:rPr lang="en-US" dirty="0" err="1" smtClean="0"/>
              <a:t>nhớ</a:t>
            </a:r>
            <a:r>
              <a:rPr lang="en-US" dirty="0" smtClean="0"/>
              <a:t>.</a:t>
            </a:r>
          </a:p>
          <a:p>
            <a:pPr lvl="1"/>
            <a:r>
              <a:rPr lang="en-US" dirty="0" err="1" smtClean="0"/>
              <a:t>Tạo</a:t>
            </a:r>
            <a:r>
              <a:rPr lang="en-US" dirty="0" smtClean="0"/>
              <a:t> </a:t>
            </a:r>
            <a:r>
              <a:rPr lang="en-US" dirty="0" err="1" smtClean="0"/>
              <a:t>đối</a:t>
            </a:r>
            <a:r>
              <a:rPr lang="en-US" dirty="0" smtClean="0"/>
              <a:t> </a:t>
            </a:r>
            <a:r>
              <a:rPr lang="en-US" dirty="0" err="1" smtClean="0"/>
              <a:t>tượng</a:t>
            </a:r>
            <a:r>
              <a:rPr lang="en-US" dirty="0" smtClean="0"/>
              <a:t> Servlet.</a:t>
            </a:r>
          </a:p>
          <a:p>
            <a:pPr lvl="1"/>
            <a:r>
              <a:rPr lang="en-US" dirty="0" err="1" smtClean="0"/>
              <a:t>Gọi</a:t>
            </a:r>
            <a:r>
              <a:rPr lang="en-US" dirty="0" smtClean="0"/>
              <a:t> method servlets </a:t>
            </a:r>
            <a:r>
              <a:rPr lang="en-US" dirty="0" err="1" smtClean="0"/>
              <a:t>init</a:t>
            </a:r>
            <a:r>
              <a:rPr lang="en-US" dirty="0" smtClean="0"/>
              <a:t>()</a:t>
            </a:r>
          </a:p>
          <a:p>
            <a:pPr lvl="1"/>
            <a:r>
              <a:rPr lang="en-US" dirty="0" err="1" smtClean="0"/>
              <a:t>Gọi</a:t>
            </a:r>
            <a:r>
              <a:rPr lang="en-US" dirty="0" smtClean="0"/>
              <a:t> method servlets service().</a:t>
            </a:r>
          </a:p>
          <a:p>
            <a:pPr lvl="1"/>
            <a:r>
              <a:rPr lang="en-US" dirty="0" err="1" smtClean="0"/>
              <a:t>Gọi</a:t>
            </a:r>
            <a:r>
              <a:rPr lang="en-US" dirty="0" smtClean="0"/>
              <a:t> method servlets destroy()</a:t>
            </a:r>
          </a:p>
          <a:p>
            <a:pPr lvl="1"/>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3962400"/>
            <a:ext cx="725349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571575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Vòng đời của servlet</a:t>
            </a:r>
            <a:endParaRPr lang="en-US"/>
          </a:p>
        </p:txBody>
      </p:sp>
      <p:sp>
        <p:nvSpPr>
          <p:cNvPr id="4" name="Content Placeholder 1"/>
          <p:cNvSpPr txBox="1">
            <a:spLocks/>
          </p:cNvSpPr>
          <p:nvPr/>
        </p:nvSpPr>
        <p:spPr>
          <a:xfrm>
            <a:off x="381000" y="914400"/>
            <a:ext cx="8229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mtClean="0"/>
              <a:t>Bước 1, 2 và 3</a:t>
            </a:r>
            <a:r>
              <a:rPr lang="en-US" smtClean="0"/>
              <a:t> được thực thi một lần duy nhất, khi mà servlet được nạp lần đầu. Mặc định các servlet không được tải lên cho tới khi nó nhận một đòi hỏi đầu tiên từ người dùng. Bạn có thể buộc ServletContainer (Bộ chứa các servlet) tải các servlet khi nó khởi động.</a:t>
            </a:r>
          </a:p>
          <a:p>
            <a:r>
              <a:rPr lang="en-US" b="1" smtClean="0"/>
              <a:t>Bước 4</a:t>
            </a:r>
            <a:r>
              <a:rPr lang="en-US" smtClean="0"/>
              <a:t> được thực thi nhiều lần, mỗi khi có đòi hỏi từ phía người dùng tới servlet.</a:t>
            </a:r>
          </a:p>
          <a:p>
            <a:r>
              <a:rPr lang="en-US" b="1" smtClean="0"/>
              <a:t>Bước 5</a:t>
            </a:r>
            <a:r>
              <a:rPr lang="en-US" smtClean="0"/>
              <a:t> nó được thực thi khi bộ chứa servlet (Servlet Container) trút bỏ (unloaded) servlet</a:t>
            </a:r>
          </a:p>
          <a:p>
            <a:pPr lvl="1"/>
            <a:endParaRPr lang="en-US"/>
          </a:p>
        </p:txBody>
      </p:sp>
    </p:spTree>
    <p:extLst>
      <p:ext uri="{BB962C8B-B14F-4D97-AF65-F5344CB8AC3E}">
        <p14:creationId xmlns:p14="http://schemas.microsoft.com/office/powerpoint/2010/main" val="374344034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doGet() và doPost()</a:t>
            </a:r>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838200"/>
            <a:ext cx="8308428"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31783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Session Tracking </a:t>
            </a:r>
          </a:p>
        </p:txBody>
      </p:sp>
      <p:sp>
        <p:nvSpPr>
          <p:cNvPr id="2" name="Content Placeholder 1"/>
          <p:cNvSpPr>
            <a:spLocks noGrp="1"/>
          </p:cNvSpPr>
          <p:nvPr>
            <p:ph idx="1"/>
          </p:nvPr>
        </p:nvSpPr>
        <p:spPr/>
        <p:txBody>
          <a:bodyPr>
            <a:normAutofit fontScale="85000" lnSpcReduction="10000"/>
          </a:bodyPr>
          <a:lstStyle/>
          <a:p>
            <a:pPr lvl="0"/>
            <a:r>
              <a:rPr lang="en-US"/>
              <a:t>HTTP là protocol không trạng thái (stateless protocol), nghĩa là server khi tiếp nhận 1 yêu cầu sẽ trả về 1 đáp ứng rồi cắt kết nối, không lưu trữ thông tin trạng thái về yêu cầu vừa qua. Server xử lý độc lập theo từng yêu cầu từ client</a:t>
            </a:r>
            <a:r>
              <a:rPr lang="en-US" smtClean="0"/>
              <a:t>. </a:t>
            </a:r>
            <a:r>
              <a:rPr lang="en-US"/>
              <a:t>Làm sao biết được một user đã vào web site của ta hay chưa</a:t>
            </a:r>
            <a:r>
              <a:rPr lang="en-US" smtClean="0"/>
              <a:t>? </a:t>
            </a:r>
            <a:r>
              <a:rPr lang="en-US"/>
              <a:t>Thông qua Session, người phát triển web làm được điều này</a:t>
            </a:r>
            <a:r>
              <a:rPr lang="en-US" smtClean="0"/>
              <a:t>.</a:t>
            </a:r>
          </a:p>
          <a:p>
            <a:pPr lvl="0"/>
            <a:endParaRPr lang="en-US"/>
          </a:p>
          <a:p>
            <a:r>
              <a:rPr lang="en-US" smtClean="0"/>
              <a:t>Có 4 kỹ thuật để lưu dấu session:</a:t>
            </a:r>
          </a:p>
          <a:p>
            <a:pPr lvl="1"/>
            <a:r>
              <a:rPr lang="en-US" smtClean="0"/>
              <a:t>URL </a:t>
            </a:r>
            <a:r>
              <a:rPr lang="en-US"/>
              <a:t>rewritting – Thêm các tham số vào cuối URL</a:t>
            </a:r>
          </a:p>
          <a:p>
            <a:pPr lvl="1"/>
            <a:r>
              <a:rPr lang="en-US"/>
              <a:t>Hidden fields – Sử dụng các trường ẩn </a:t>
            </a:r>
          </a:p>
          <a:p>
            <a:pPr lvl="1"/>
            <a:r>
              <a:rPr lang="en-US"/>
              <a:t>Cookies – Sử dụng cookie để trao đổi dữ liệu giữa client và server</a:t>
            </a:r>
          </a:p>
          <a:p>
            <a:pPr lvl="1"/>
            <a:r>
              <a:rPr lang="en-US"/>
              <a:t>Session </a:t>
            </a:r>
            <a:r>
              <a:rPr lang="en-US" i="1"/>
              <a:t>objects</a:t>
            </a:r>
            <a:r>
              <a:rPr lang="en-US"/>
              <a:t> – Sử dụng các đối tượng có phạm vi (scope) là session để truyền thông tin.</a:t>
            </a:r>
          </a:p>
          <a:p>
            <a:endParaRPr lang="en-US"/>
          </a:p>
        </p:txBody>
      </p:sp>
    </p:spTree>
    <p:extLst>
      <p:ext uri="{BB962C8B-B14F-4D97-AF65-F5344CB8AC3E}">
        <p14:creationId xmlns:p14="http://schemas.microsoft.com/office/powerpoint/2010/main" val="211527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Session Tracking </a:t>
            </a:r>
          </a:p>
        </p:txBody>
      </p:sp>
      <p:sp>
        <p:nvSpPr>
          <p:cNvPr id="2" name="Content Placeholder 1"/>
          <p:cNvSpPr>
            <a:spLocks noGrp="1"/>
          </p:cNvSpPr>
          <p:nvPr>
            <p:ph idx="1"/>
          </p:nvPr>
        </p:nvSpPr>
        <p:spPr/>
        <p:txBody>
          <a:bodyPr/>
          <a:lstStyle/>
          <a:p>
            <a:r>
              <a:rPr lang="en-US" b="1" u="sng"/>
              <a:t>URL Rewritting:</a:t>
            </a:r>
            <a:endParaRPr lang="en-US" b="1"/>
          </a:p>
          <a:p>
            <a:r>
              <a:rPr lang="en-US"/>
              <a:t>VD: </a:t>
            </a:r>
            <a:r>
              <a:rPr lang="en-US" u="sng">
                <a:hlinkClick r:id="rId2"/>
              </a:rPr>
              <a:t>Http://localhost:8080/Demo/test?x=abc&amp;y=xyz</a:t>
            </a:r>
            <a:endParaRPr lang="en-US"/>
          </a:p>
          <a:p>
            <a:r>
              <a:rPr lang="en-US"/>
              <a:t>Phần sau ?x=abc&amp;y=xyz là phần được thêm vào để truyền 2 parameter x và y</a:t>
            </a:r>
          </a:p>
          <a:p>
            <a:r>
              <a:rPr lang="en-US"/>
              <a:t>Để lấy giá trị này ta dùng lệnh</a:t>
            </a:r>
            <a:r>
              <a:rPr lang="en-US" b="1"/>
              <a:t> request.getParameter(“x”)</a:t>
            </a:r>
            <a:r>
              <a:rPr lang="en-US"/>
              <a:t>, tương tự với y.</a:t>
            </a:r>
          </a:p>
          <a:p>
            <a:endParaRPr lang="en-US"/>
          </a:p>
        </p:txBody>
      </p:sp>
    </p:spTree>
    <p:extLst>
      <p:ext uri="{BB962C8B-B14F-4D97-AF65-F5344CB8AC3E}">
        <p14:creationId xmlns:p14="http://schemas.microsoft.com/office/powerpoint/2010/main" val="282304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Session Tracking </a:t>
            </a:r>
          </a:p>
        </p:txBody>
      </p:sp>
      <p:sp>
        <p:nvSpPr>
          <p:cNvPr id="2" name="Content Placeholder 1"/>
          <p:cNvSpPr>
            <a:spLocks noGrp="1"/>
          </p:cNvSpPr>
          <p:nvPr>
            <p:ph idx="1"/>
          </p:nvPr>
        </p:nvSpPr>
        <p:spPr/>
        <p:txBody>
          <a:bodyPr/>
          <a:lstStyle/>
          <a:p>
            <a:r>
              <a:rPr lang="en-US" b="1"/>
              <a:t>Hidden fields:</a:t>
            </a:r>
          </a:p>
          <a:p>
            <a:r>
              <a:rPr lang="en-US"/>
              <a:t>&lt;INPUT TYPE=HIDDEN Name=hField VALUE="abc”&gt;</a:t>
            </a:r>
          </a:p>
          <a:p>
            <a:r>
              <a:rPr lang="en-US"/>
              <a:t>Để lấy giá trị này ta dùng lệnh</a:t>
            </a:r>
            <a:r>
              <a:rPr lang="en-US" b="1"/>
              <a:t> request.getParameter(“hField”)</a:t>
            </a:r>
            <a:r>
              <a:rPr lang="en-US"/>
              <a:t>.</a:t>
            </a:r>
          </a:p>
          <a:p>
            <a:endParaRPr lang="en-US"/>
          </a:p>
        </p:txBody>
      </p:sp>
    </p:spTree>
    <p:extLst>
      <p:ext uri="{BB962C8B-B14F-4D97-AF65-F5344CB8AC3E}">
        <p14:creationId xmlns:p14="http://schemas.microsoft.com/office/powerpoint/2010/main" val="3043305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Session Tracking </a:t>
            </a:r>
          </a:p>
        </p:txBody>
      </p:sp>
      <p:sp>
        <p:nvSpPr>
          <p:cNvPr id="2" name="Content Placeholder 1"/>
          <p:cNvSpPr>
            <a:spLocks noGrp="1"/>
          </p:cNvSpPr>
          <p:nvPr>
            <p:ph idx="1"/>
          </p:nvPr>
        </p:nvSpPr>
        <p:spPr/>
        <p:txBody>
          <a:bodyPr/>
          <a:lstStyle/>
          <a:p>
            <a:r>
              <a:rPr lang="en-US" b="1" smtClean="0"/>
              <a:t>Cookies: </a:t>
            </a:r>
            <a:r>
              <a:rPr lang="en-US" smtClean="0"/>
              <a:t>được </a:t>
            </a:r>
            <a:r>
              <a:rPr lang="en-US"/>
              <a:t>lưu bởi server và gửi về client cùng response. Request được gửi tới server cùng với cookie nhưng ko thay đổi giá trị của cookie. Giá trị của cookie được lưu trong bộ nhớ (ổ cứng ) của client.</a:t>
            </a:r>
          </a:p>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3429000"/>
            <a:ext cx="572602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624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Session Tracking </a:t>
            </a:r>
          </a:p>
        </p:txBody>
      </p:sp>
      <p:sp>
        <p:nvSpPr>
          <p:cNvPr id="2" name="Content Placeholder 1"/>
          <p:cNvSpPr>
            <a:spLocks noGrp="1"/>
          </p:cNvSpPr>
          <p:nvPr>
            <p:ph idx="1"/>
          </p:nvPr>
        </p:nvSpPr>
        <p:spPr/>
        <p:txBody>
          <a:bodyPr/>
          <a:lstStyle/>
          <a:p>
            <a:r>
              <a:rPr lang="en-US"/>
              <a:t>VD1: lưu cookie (sử dụng response</a:t>
            </a:r>
            <a:r>
              <a:rPr lang="en-US" smtClean="0"/>
              <a:t>)</a:t>
            </a:r>
          </a:p>
          <a:p>
            <a:endParaRPr lang="en-US"/>
          </a:p>
          <a:p>
            <a:endParaRPr lang="en-US" smtClean="0"/>
          </a:p>
          <a:p>
            <a:endParaRPr lang="en-US"/>
          </a:p>
          <a:p>
            <a:endParaRPr lang="en-US" smtClean="0"/>
          </a:p>
          <a:p>
            <a:r>
              <a:rPr lang="en-US" smtClean="0"/>
              <a:t>VD2: đọc cookie</a:t>
            </a:r>
          </a:p>
          <a:p>
            <a:endParaRPr lang="en-US"/>
          </a:p>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17176"/>
            <a:ext cx="516704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38600"/>
            <a:ext cx="8534400" cy="1262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756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Ví dụ Cookie</a:t>
            </a:r>
            <a:endParaRPr lang="en-US"/>
          </a:p>
        </p:txBody>
      </p:sp>
      <p:sp>
        <p:nvSpPr>
          <p:cNvPr id="3" name="Content Placeholder 2"/>
          <p:cNvSpPr>
            <a:spLocks noGrp="1"/>
          </p:cNvSpPr>
          <p:nvPr>
            <p:ph idx="1"/>
          </p:nvPr>
        </p:nvSpPr>
        <p:spPr/>
        <p:txBody>
          <a:bodyPr/>
          <a:lstStyle/>
          <a:p>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13428"/>
            <a:ext cx="35433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348552"/>
            <a:ext cx="617724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96" y="3964674"/>
            <a:ext cx="53340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35609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Ví dụ Cookie – Shopping card</a:t>
            </a:r>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3409950"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833" y="3133725"/>
            <a:ext cx="581025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587014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Cơ bản về lập trình </a:t>
            </a:r>
            <a:r>
              <a:rPr lang="en-US" smtClean="0"/>
              <a:t>Web</a:t>
            </a:r>
            <a:endParaRPr lang="en-US"/>
          </a:p>
        </p:txBody>
      </p:sp>
      <p:sp>
        <p:nvSpPr>
          <p:cNvPr id="3" name="Content Placeholder 2"/>
          <p:cNvSpPr>
            <a:spLocks noGrp="1"/>
          </p:cNvSpPr>
          <p:nvPr>
            <p:ph idx="1"/>
          </p:nvPr>
        </p:nvSpPr>
        <p:spPr>
          <a:xfrm>
            <a:off x="304800" y="1066800"/>
            <a:ext cx="8229600" cy="457200"/>
          </a:xfrm>
        </p:spPr>
        <p:txBody>
          <a:bodyPr>
            <a:noAutofit/>
          </a:bodyPr>
          <a:lstStyle/>
          <a:p>
            <a:pPr algn="just"/>
            <a:r>
              <a:rPr lang="en-US" sz="2000" b="1" i="1">
                <a:solidFill>
                  <a:srgbClr val="FF0000"/>
                </a:solidFill>
                <a:ea typeface="Segoe UI" pitchFamily="34" charset="0"/>
              </a:rPr>
              <a:t>Cơ chế tương tác Browser – Web Server khi user submit 1 </a:t>
            </a:r>
            <a:r>
              <a:rPr lang="en-US" sz="2000" b="1" i="1" smtClean="0">
                <a:solidFill>
                  <a:srgbClr val="FF0000"/>
                </a:solidFill>
                <a:ea typeface="Segoe UI" pitchFamily="34" charset="0"/>
              </a:rPr>
              <a:t>form</a:t>
            </a:r>
            <a:endParaRPr lang="en-US" sz="2000">
              <a:solidFill>
                <a:srgbClr val="FF0000"/>
              </a:solidFill>
              <a:ea typeface="Segoe UI" pitchFamily="34" charset="0"/>
            </a:endParaRPr>
          </a:p>
        </p:txBody>
      </p:sp>
      <p:sp>
        <p:nvSpPr>
          <p:cNvPr id="5" name="Rectangle 4"/>
          <p:cNvSpPr/>
          <p:nvPr/>
        </p:nvSpPr>
        <p:spPr>
          <a:xfrm>
            <a:off x="228600" y="1676400"/>
            <a:ext cx="8610600" cy="4185761"/>
          </a:xfrm>
          <a:prstGeom prst="rect">
            <a:avLst/>
          </a:prstGeom>
        </p:spPr>
        <p:txBody>
          <a:bodyPr wrap="square">
            <a:spAutoFit/>
          </a:bodyPr>
          <a:lstStyle/>
          <a:p>
            <a:pPr algn="just"/>
            <a:r>
              <a:rPr lang="en-US" sz="1900" smtClean="0">
                <a:solidFill>
                  <a:srgbClr val="FF0000"/>
                </a:solidFill>
                <a:latin typeface="Segoe UI" pitchFamily="34" charset="0"/>
                <a:ea typeface="Segoe UI" pitchFamily="34" charset="0"/>
                <a:cs typeface="Segoe UI" pitchFamily="34" charset="0"/>
              </a:rPr>
              <a:t>- Bước 1</a:t>
            </a:r>
            <a:r>
              <a:rPr lang="en-US" sz="1900">
                <a:solidFill>
                  <a:srgbClr val="FF0000"/>
                </a:solidFill>
                <a:latin typeface="Segoe UI" pitchFamily="34" charset="0"/>
                <a:ea typeface="Segoe UI" pitchFamily="34" charset="0"/>
                <a:cs typeface="Segoe UI" pitchFamily="34" charset="0"/>
              </a:rPr>
              <a:t>:</a:t>
            </a:r>
            <a:r>
              <a:rPr lang="en-US" sz="1900" smtClean="0">
                <a:solidFill>
                  <a:srgbClr val="FF0000"/>
                </a:solidFill>
                <a:latin typeface="Segoe UI" pitchFamily="34" charset="0"/>
                <a:ea typeface="Segoe UI" pitchFamily="34" charset="0"/>
                <a:cs typeface="Segoe UI" pitchFamily="34" charset="0"/>
              </a:rPr>
              <a:t> </a:t>
            </a:r>
            <a:r>
              <a:rPr lang="en-US" sz="1900">
                <a:latin typeface="Segoe UI" pitchFamily="34" charset="0"/>
                <a:ea typeface="Segoe UI" pitchFamily="34" charset="0"/>
                <a:cs typeface="Segoe UI" pitchFamily="34" charset="0"/>
              </a:rPr>
              <a:t>Browser thu gom data mà user đã nhập trên form trước khi user submit.</a:t>
            </a:r>
          </a:p>
          <a:p>
            <a:pPr marL="609600" marR="0" indent="-609600" algn="just">
              <a:spcBef>
                <a:spcPts val="0"/>
              </a:spcBef>
              <a:spcAft>
                <a:spcPts val="0"/>
              </a:spcAft>
            </a:pPr>
            <a:r>
              <a:rPr lang="en-US" sz="1900" smtClean="0">
                <a:solidFill>
                  <a:srgbClr val="FF0000"/>
                </a:solidFill>
                <a:latin typeface="Segoe UI" pitchFamily="34" charset="0"/>
                <a:ea typeface="Segoe UI" pitchFamily="34" charset="0"/>
                <a:cs typeface="Segoe UI" pitchFamily="34" charset="0"/>
              </a:rPr>
              <a:t>- Bước 2</a:t>
            </a:r>
            <a:r>
              <a:rPr lang="en-US" sz="1900">
                <a:solidFill>
                  <a:srgbClr val="FF0000"/>
                </a:solidFill>
                <a:latin typeface="Segoe UI" pitchFamily="34" charset="0"/>
                <a:ea typeface="Segoe UI" pitchFamily="34" charset="0"/>
                <a:cs typeface="Segoe UI" pitchFamily="34" charset="0"/>
              </a:rPr>
              <a:t>:</a:t>
            </a:r>
            <a:r>
              <a:rPr lang="en-US" sz="1900" smtClean="0">
                <a:solidFill>
                  <a:srgbClr val="FF0000"/>
                </a:solidFill>
                <a:latin typeface="Segoe UI" pitchFamily="34" charset="0"/>
                <a:ea typeface="Segoe UI" pitchFamily="34" charset="0"/>
                <a:cs typeface="Segoe UI" pitchFamily="34" charset="0"/>
              </a:rPr>
              <a:t> </a:t>
            </a:r>
            <a:r>
              <a:rPr lang="en-US" sz="1900">
                <a:latin typeface="Segoe UI" pitchFamily="34" charset="0"/>
                <a:ea typeface="Segoe UI" pitchFamily="34" charset="0"/>
                <a:cs typeface="Segoe UI" pitchFamily="34" charset="0"/>
              </a:rPr>
              <a:t>Browser phát sinh một HTTP Request tới web server, trong đó bao </a:t>
            </a:r>
            <a:r>
              <a:rPr lang="en-US" sz="1900" smtClean="0">
                <a:latin typeface="Segoe UI" pitchFamily="34" charset="0"/>
                <a:ea typeface="Segoe UI" pitchFamily="34" charset="0"/>
                <a:cs typeface="Segoe UI" pitchFamily="34" charset="0"/>
              </a:rPr>
              <a:t>gồm các </a:t>
            </a:r>
            <a:r>
              <a:rPr lang="en-US" sz="1900">
                <a:latin typeface="Segoe UI" pitchFamily="34" charset="0"/>
                <a:ea typeface="Segoe UI" pitchFamily="34" charset="0"/>
                <a:cs typeface="Segoe UI" pitchFamily="34" charset="0"/>
              </a:rPr>
              <a:t>thông tin: data từ user, thông tin về browser, thông tin về loại yêu cầu, độ dài của yêu cầu. Mỗi yêu cầu cần phải mô tả một phương thức (method). Ba phương thức thường dùng:</a:t>
            </a:r>
          </a:p>
          <a:p>
            <a:pPr marL="342900" marR="0" lvl="0" indent="-342900" algn="just">
              <a:spcBef>
                <a:spcPts val="0"/>
              </a:spcBef>
              <a:spcAft>
                <a:spcPts val="0"/>
              </a:spcAft>
              <a:buFont typeface="Symbol"/>
              <a:buBlip>
                <a:blip r:embed="rId2"/>
              </a:buBlip>
              <a:tabLst>
                <a:tab pos="457200" algn="l"/>
              </a:tabLst>
            </a:pPr>
            <a:r>
              <a:rPr lang="en-US" sz="1900">
                <a:latin typeface="Segoe UI" pitchFamily="34" charset="0"/>
                <a:ea typeface="Segoe UI" pitchFamily="34" charset="0"/>
                <a:cs typeface="Segoe UI" pitchFamily="34" charset="0"/>
              </a:rPr>
              <a:t>Phương thức </a:t>
            </a:r>
            <a:r>
              <a:rPr lang="en-US" sz="1900" b="1">
                <a:latin typeface="Segoe UI" pitchFamily="34" charset="0"/>
                <a:ea typeface="Segoe UI" pitchFamily="34" charset="0"/>
                <a:cs typeface="Segoe UI" pitchFamily="34" charset="0"/>
              </a:rPr>
              <a:t>HEAD</a:t>
            </a:r>
            <a:r>
              <a:rPr lang="en-US" sz="1900">
                <a:latin typeface="Segoe UI" pitchFamily="34" charset="0"/>
                <a:ea typeface="Segoe UI" pitchFamily="34" charset="0"/>
                <a:cs typeface="Segoe UI" pitchFamily="34" charset="0"/>
              </a:rPr>
              <a:t> : Lấy thông tin phần HEAD của tài liệu.</a:t>
            </a:r>
          </a:p>
          <a:p>
            <a:pPr marL="342900" marR="0" lvl="0" indent="-342900" algn="just">
              <a:spcBef>
                <a:spcPts val="0"/>
              </a:spcBef>
              <a:spcAft>
                <a:spcPts val="0"/>
              </a:spcAft>
              <a:buFont typeface="Symbol"/>
              <a:buBlip>
                <a:blip r:embed="rId2"/>
              </a:buBlip>
              <a:tabLst>
                <a:tab pos="457200" algn="l"/>
              </a:tabLst>
            </a:pPr>
            <a:r>
              <a:rPr lang="en-US" sz="1900">
                <a:latin typeface="Segoe UI" pitchFamily="34" charset="0"/>
                <a:ea typeface="Segoe UI" pitchFamily="34" charset="0"/>
                <a:cs typeface="Segoe UI" pitchFamily="34" charset="0"/>
              </a:rPr>
              <a:t>Phương thức </a:t>
            </a:r>
            <a:r>
              <a:rPr lang="en-US" sz="1900" b="1">
                <a:latin typeface="Segoe UI" pitchFamily="34" charset="0"/>
                <a:ea typeface="Segoe UI" pitchFamily="34" charset="0"/>
                <a:cs typeface="Segoe UI" pitchFamily="34" charset="0"/>
              </a:rPr>
              <a:t>GET</a:t>
            </a:r>
            <a:r>
              <a:rPr lang="en-US" sz="1900">
                <a:latin typeface="Segoe UI" pitchFamily="34" charset="0"/>
                <a:ea typeface="Segoe UI" pitchFamily="34" charset="0"/>
                <a:cs typeface="Segoe UI" pitchFamily="34" charset="0"/>
              </a:rPr>
              <a:t> : Yêu cầu thực thi một chương trình trên server, dữ liệu từ user được kèm theo URL ( giống như gửi thư không bao thư).</a:t>
            </a:r>
          </a:p>
          <a:p>
            <a:pPr marL="342900" marR="0" lvl="0" indent="-342900" algn="just">
              <a:spcBef>
                <a:spcPts val="0"/>
              </a:spcBef>
              <a:spcAft>
                <a:spcPts val="0"/>
              </a:spcAft>
              <a:buFont typeface="Symbol"/>
              <a:buBlip>
                <a:blip r:embed="rId2"/>
              </a:buBlip>
              <a:tabLst>
                <a:tab pos="457200" algn="l"/>
              </a:tabLst>
            </a:pPr>
            <a:r>
              <a:rPr lang="en-US" sz="1900">
                <a:latin typeface="Segoe UI" pitchFamily="34" charset="0"/>
                <a:ea typeface="Segoe UI" pitchFamily="34" charset="0"/>
                <a:cs typeface="Segoe UI" pitchFamily="34" charset="0"/>
              </a:rPr>
              <a:t>Phương thức </a:t>
            </a:r>
            <a:r>
              <a:rPr lang="en-US" sz="1900" b="1">
                <a:latin typeface="Segoe UI" pitchFamily="34" charset="0"/>
                <a:ea typeface="Segoe UI" pitchFamily="34" charset="0"/>
                <a:cs typeface="Segoe UI" pitchFamily="34" charset="0"/>
              </a:rPr>
              <a:t>POST</a:t>
            </a:r>
            <a:r>
              <a:rPr lang="en-US" sz="1900">
                <a:latin typeface="Segoe UI" pitchFamily="34" charset="0"/>
                <a:ea typeface="Segoe UI" pitchFamily="34" charset="0"/>
                <a:cs typeface="Segoe UI" pitchFamily="34" charset="0"/>
              </a:rPr>
              <a:t> : Yêu cầu thực thi một chương trình trên server, dữ liệu từ user không được kèm theo URL mà được đóng gói truyền ngầm( giống như gửi thư có bao thư).</a:t>
            </a:r>
          </a:p>
          <a:p>
            <a:pPr marL="609600" marR="0" indent="-609600" algn="just">
              <a:spcBef>
                <a:spcPts val="0"/>
              </a:spcBef>
              <a:spcAft>
                <a:spcPts val="0"/>
              </a:spcAft>
            </a:pPr>
            <a:r>
              <a:rPr lang="en-US" sz="1900" smtClean="0">
                <a:solidFill>
                  <a:srgbClr val="FF0000"/>
                </a:solidFill>
                <a:latin typeface="Segoe UI" pitchFamily="34" charset="0"/>
                <a:ea typeface="Segoe UI" pitchFamily="34" charset="0"/>
                <a:cs typeface="Segoe UI" pitchFamily="34" charset="0"/>
              </a:rPr>
              <a:t>- Bước 3: </a:t>
            </a:r>
            <a:r>
              <a:rPr lang="en-US" sz="1900">
                <a:latin typeface="Segoe UI" pitchFamily="34" charset="0"/>
                <a:ea typeface="Segoe UI" pitchFamily="34" charset="0"/>
                <a:cs typeface="Segoe UI" pitchFamily="34" charset="0"/>
              </a:rPr>
              <a:t>Web server thực thi </a:t>
            </a:r>
            <a:r>
              <a:rPr lang="en-US" sz="1900" smtClean="0">
                <a:latin typeface="Segoe UI" pitchFamily="34" charset="0"/>
                <a:ea typeface="Segoe UI" pitchFamily="34" charset="0"/>
                <a:cs typeface="Segoe UI" pitchFamily="34" charset="0"/>
              </a:rPr>
              <a:t>một server </a:t>
            </a:r>
            <a:r>
              <a:rPr lang="en-US" sz="1900">
                <a:latin typeface="Segoe UI" pitchFamily="34" charset="0"/>
                <a:ea typeface="Segoe UI" pitchFamily="34" charset="0"/>
                <a:cs typeface="Segoe UI" pitchFamily="34" charset="0"/>
              </a:rPr>
              <a:t>script để tạo ra đáp ứng (response).</a:t>
            </a:r>
          </a:p>
          <a:p>
            <a:pPr marL="609600" marR="0" indent="-609600" algn="just">
              <a:spcBef>
                <a:spcPts val="0"/>
              </a:spcBef>
              <a:spcAft>
                <a:spcPts val="0"/>
              </a:spcAft>
            </a:pPr>
            <a:r>
              <a:rPr lang="en-US" sz="1900" smtClean="0">
                <a:solidFill>
                  <a:srgbClr val="FF0000"/>
                </a:solidFill>
                <a:latin typeface="Segoe UI" pitchFamily="34" charset="0"/>
                <a:ea typeface="Segoe UI" pitchFamily="34" charset="0"/>
                <a:cs typeface="Segoe UI" pitchFamily="34" charset="0"/>
              </a:rPr>
              <a:t>- Bước 4: </a:t>
            </a:r>
            <a:r>
              <a:rPr lang="en-US" sz="1900">
                <a:latin typeface="Segoe UI" pitchFamily="34" charset="0"/>
                <a:ea typeface="Segoe UI" pitchFamily="34" charset="0"/>
                <a:cs typeface="Segoe UI" pitchFamily="34" charset="0"/>
              </a:rPr>
              <a:t>Web server trả kết qủa là đáp ứng đã sinh ra về cho browser</a:t>
            </a:r>
            <a:endParaRPr lang="en-US" sz="1900">
              <a:effectLst/>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17620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04800" y="254848"/>
            <a:ext cx="8229600" cy="613833"/>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Trang JSP là gì?</a:t>
            </a:r>
            <a:endParaRPr lang="en-US" dirty="0"/>
          </a:p>
        </p:txBody>
      </p:sp>
      <p:sp>
        <p:nvSpPr>
          <p:cNvPr id="8" name="Content Placeholder 2"/>
          <p:cNvSpPr txBox="1">
            <a:spLocks/>
          </p:cNvSpPr>
          <p:nvPr/>
        </p:nvSpPr>
        <p:spPr>
          <a:xfrm>
            <a:off x="304800" y="914400"/>
            <a:ext cx="85344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err="1"/>
              <a:t>Một</a:t>
            </a:r>
            <a:r>
              <a:rPr lang="en-US" sz="2200" dirty="0"/>
              <a:t> </a:t>
            </a:r>
            <a:r>
              <a:rPr lang="en-US" sz="2200" dirty="0" smtClean="0"/>
              <a:t>file JSP </a:t>
            </a:r>
            <a:r>
              <a:rPr lang="en-US" sz="2200" dirty="0" err="1" smtClean="0"/>
              <a:t>có</a:t>
            </a:r>
            <a:r>
              <a:rPr lang="en-US" sz="2200" dirty="0" smtClean="0"/>
              <a:t> </a:t>
            </a:r>
            <a:r>
              <a:rPr lang="en-US" sz="2200" dirty="0" err="1"/>
              <a:t>dạng</a:t>
            </a:r>
            <a:r>
              <a:rPr lang="en-US" sz="2200" dirty="0"/>
              <a:t> </a:t>
            </a:r>
            <a:r>
              <a:rPr lang="en-US" sz="2200" dirty="0" err="1"/>
              <a:t>tương</a:t>
            </a:r>
            <a:r>
              <a:rPr lang="en-US" sz="2200" dirty="0"/>
              <a:t> </a:t>
            </a:r>
            <a:r>
              <a:rPr lang="en-US" sz="2200" dirty="0" err="1"/>
              <a:t>tự</a:t>
            </a:r>
            <a:r>
              <a:rPr lang="en-US" sz="2200" dirty="0"/>
              <a:t> </a:t>
            </a:r>
            <a:r>
              <a:rPr lang="en-US" sz="2200" dirty="0" err="1"/>
              <a:t>như</a:t>
            </a:r>
            <a:r>
              <a:rPr lang="en-US" sz="2200" dirty="0"/>
              <a:t> </a:t>
            </a:r>
            <a:r>
              <a:rPr lang="en-US" sz="2200" dirty="0" err="1"/>
              <a:t>một</a:t>
            </a:r>
            <a:r>
              <a:rPr lang="en-US" sz="2200" dirty="0"/>
              <a:t> </a:t>
            </a:r>
            <a:r>
              <a:rPr lang="en-US" sz="2200" dirty="0" smtClean="0"/>
              <a:t>file HTML </a:t>
            </a:r>
            <a:r>
              <a:rPr lang="en-US" sz="2200" dirty="0" err="1" smtClean="0"/>
              <a:t>nhưng</a:t>
            </a:r>
            <a:r>
              <a:rPr lang="en-US" sz="2200" dirty="0" smtClean="0"/>
              <a:t> </a:t>
            </a:r>
            <a:r>
              <a:rPr lang="en-US" sz="2200" dirty="0" err="1"/>
              <a:t>có</a:t>
            </a:r>
            <a:r>
              <a:rPr lang="en-US" sz="2200" dirty="0"/>
              <a:t> </a:t>
            </a:r>
            <a:r>
              <a:rPr lang="en-US" sz="2200" dirty="0" err="1"/>
              <a:t>thêm</a:t>
            </a:r>
            <a:r>
              <a:rPr lang="en-US" sz="2200" dirty="0"/>
              <a:t> </a:t>
            </a:r>
            <a:r>
              <a:rPr lang="en-US" sz="2200" dirty="0" err="1"/>
              <a:t>các</a:t>
            </a:r>
            <a:r>
              <a:rPr lang="en-US" sz="2200" dirty="0"/>
              <a:t> </a:t>
            </a:r>
            <a:r>
              <a:rPr lang="en-US" sz="2200" dirty="0" err="1"/>
              <a:t>thành</a:t>
            </a:r>
            <a:r>
              <a:rPr lang="en-US" sz="2200" dirty="0"/>
              <a:t> </a:t>
            </a:r>
            <a:r>
              <a:rPr lang="en-US" sz="2200" dirty="0" err="1"/>
              <a:t>phần</a:t>
            </a:r>
            <a:r>
              <a:rPr lang="en-US" sz="2200" dirty="0"/>
              <a:t> </a:t>
            </a:r>
            <a:r>
              <a:rPr lang="en-US" sz="2200" dirty="0" err="1"/>
              <a:t>sẽ</a:t>
            </a:r>
            <a:r>
              <a:rPr lang="en-US" sz="2200" dirty="0"/>
              <a:t> </a:t>
            </a:r>
            <a:r>
              <a:rPr lang="en-US" sz="2200" dirty="0" err="1"/>
              <a:t>được</a:t>
            </a:r>
            <a:r>
              <a:rPr lang="en-US" sz="2200" dirty="0"/>
              <a:t> </a:t>
            </a:r>
            <a:r>
              <a:rPr lang="en-US" sz="2200" dirty="0" err="1"/>
              <a:t>xử</a:t>
            </a:r>
            <a:r>
              <a:rPr lang="en-US" sz="2200" dirty="0"/>
              <a:t> </a:t>
            </a:r>
            <a:r>
              <a:rPr lang="en-US" sz="2200" dirty="0" err="1"/>
              <a:t>lý</a:t>
            </a:r>
            <a:r>
              <a:rPr lang="en-US" sz="2200" dirty="0"/>
              <a:t> </a:t>
            </a:r>
            <a:r>
              <a:rPr lang="en-US" sz="2200" dirty="0" err="1"/>
              <a:t>bởi</a:t>
            </a:r>
            <a:r>
              <a:rPr lang="en-US" sz="2200" dirty="0"/>
              <a:t> JSP engine. </a:t>
            </a:r>
            <a:endParaRPr lang="en-US" sz="2200" dirty="0" smtClean="0"/>
          </a:p>
          <a:p>
            <a:r>
              <a:rPr lang="en-US" sz="2200" dirty="0" err="1" smtClean="0"/>
              <a:t>Thiết</a:t>
            </a:r>
            <a:r>
              <a:rPr lang="en-US" sz="2200" dirty="0" smtClean="0"/>
              <a:t> </a:t>
            </a:r>
            <a:r>
              <a:rPr lang="en-US" sz="2200" dirty="0" err="1" smtClean="0"/>
              <a:t>kế</a:t>
            </a:r>
            <a:r>
              <a:rPr lang="en-US" sz="2200" dirty="0" smtClean="0"/>
              <a:t> </a:t>
            </a:r>
            <a:r>
              <a:rPr lang="en-US" sz="2200" dirty="0" err="1" smtClean="0"/>
              <a:t>các</a:t>
            </a:r>
            <a:r>
              <a:rPr lang="en-US" sz="2200" dirty="0" smtClean="0"/>
              <a:t> </a:t>
            </a:r>
            <a:r>
              <a:rPr lang="en-US" sz="2200" dirty="0" err="1" smtClean="0"/>
              <a:t>trang</a:t>
            </a:r>
            <a:r>
              <a:rPr lang="en-US" sz="2200" dirty="0" smtClean="0"/>
              <a:t> web </a:t>
            </a:r>
            <a:r>
              <a:rPr lang="en-US" sz="2200" dirty="0" err="1" smtClean="0"/>
              <a:t>jsp</a:t>
            </a:r>
            <a:r>
              <a:rPr lang="en-US" sz="2200" dirty="0" smtClean="0"/>
              <a:t> </a:t>
            </a:r>
            <a:r>
              <a:rPr lang="en-US" sz="2200" dirty="0" err="1" smtClean="0"/>
              <a:t>sử</a:t>
            </a:r>
            <a:r>
              <a:rPr lang="en-US" sz="2200" dirty="0" smtClean="0"/>
              <a:t> </a:t>
            </a:r>
            <a:r>
              <a:rPr lang="en-US" sz="2200" dirty="0" err="1" smtClean="0"/>
              <a:t>dụng</a:t>
            </a:r>
            <a:r>
              <a:rPr lang="en-US" sz="2200" dirty="0" smtClean="0"/>
              <a:t> HTML </a:t>
            </a:r>
            <a:r>
              <a:rPr lang="en-US" sz="2200" dirty="0" err="1" smtClean="0"/>
              <a:t>chuẩn</a:t>
            </a:r>
            <a:endParaRPr lang="en-US" sz="2200" dirty="0" smtClean="0"/>
          </a:p>
          <a:p>
            <a:r>
              <a:rPr lang="en-US" sz="2200" dirty="0" err="1" smtClean="0"/>
              <a:t>Vị</a:t>
            </a:r>
            <a:r>
              <a:rPr lang="en-US" sz="2200" dirty="0" smtClean="0"/>
              <a:t> </a:t>
            </a:r>
            <a:r>
              <a:rPr lang="en-US" sz="2200" dirty="0" err="1" smtClean="0"/>
              <a:t>trí</a:t>
            </a:r>
            <a:r>
              <a:rPr lang="en-US" sz="2200" dirty="0" smtClean="0"/>
              <a:t> </a:t>
            </a:r>
            <a:r>
              <a:rPr lang="en-US" sz="2200" dirty="0" err="1" smtClean="0"/>
              <a:t>nào</a:t>
            </a:r>
            <a:r>
              <a:rPr lang="en-US" sz="2200" dirty="0" smtClean="0"/>
              <a:t> </a:t>
            </a:r>
            <a:r>
              <a:rPr lang="en-US" sz="2200" dirty="0" err="1" smtClean="0"/>
              <a:t>cần</a:t>
            </a:r>
            <a:r>
              <a:rPr lang="en-US" sz="2200" dirty="0" smtClean="0"/>
              <a:t> </a:t>
            </a:r>
            <a:r>
              <a:rPr lang="en-US" sz="2200" dirty="0" err="1" smtClean="0"/>
              <a:t>tạo</a:t>
            </a:r>
            <a:r>
              <a:rPr lang="en-US" sz="2200" dirty="0" smtClean="0"/>
              <a:t> </a:t>
            </a:r>
            <a:r>
              <a:rPr lang="en-US" sz="2200" dirty="0" err="1" smtClean="0"/>
              <a:t>ra</a:t>
            </a:r>
            <a:r>
              <a:rPr lang="en-US" sz="2200" dirty="0" smtClean="0"/>
              <a:t> </a:t>
            </a:r>
            <a:r>
              <a:rPr lang="en-US" sz="2200" dirty="0" err="1" smtClean="0"/>
              <a:t>nội</a:t>
            </a:r>
            <a:r>
              <a:rPr lang="en-US" sz="2200" dirty="0" smtClean="0"/>
              <a:t> dung </a:t>
            </a:r>
            <a:r>
              <a:rPr lang="en-US" sz="2200" dirty="0" err="1" smtClean="0"/>
              <a:t>động</a:t>
            </a:r>
            <a:r>
              <a:rPr lang="en-US" sz="2200" dirty="0" smtClean="0"/>
              <a:t> </a:t>
            </a:r>
            <a:r>
              <a:rPr lang="en-US" sz="2200" dirty="0" err="1" smtClean="0"/>
              <a:t>chỉ</a:t>
            </a:r>
            <a:r>
              <a:rPr lang="en-US" sz="2200" dirty="0" smtClean="0"/>
              <a:t> </a:t>
            </a:r>
            <a:r>
              <a:rPr lang="en-US" sz="2200" dirty="0" err="1" smtClean="0"/>
              <a:t>cần</a:t>
            </a:r>
            <a:r>
              <a:rPr lang="en-US" sz="2200" dirty="0" smtClean="0"/>
              <a:t> </a:t>
            </a:r>
            <a:r>
              <a:rPr lang="en-US" sz="2200" dirty="0" err="1" smtClean="0"/>
              <a:t>chèn</a:t>
            </a:r>
            <a:r>
              <a:rPr lang="en-US" sz="2200" dirty="0" smtClean="0"/>
              <a:t> </a:t>
            </a:r>
            <a:r>
              <a:rPr lang="en-US" sz="2200" dirty="0" err="1" smtClean="0"/>
              <a:t>các</a:t>
            </a:r>
            <a:r>
              <a:rPr lang="en-US" sz="2200" dirty="0" smtClean="0"/>
              <a:t> </a:t>
            </a:r>
            <a:r>
              <a:rPr lang="en-US" sz="2200" dirty="0" err="1" smtClean="0"/>
              <a:t>thẻ</a:t>
            </a:r>
            <a:r>
              <a:rPr lang="en-US" sz="2200" dirty="0" smtClean="0"/>
              <a:t> Java </a:t>
            </a:r>
            <a:r>
              <a:rPr lang="en-US" sz="2200" dirty="0" err="1" smtClean="0"/>
              <a:t>vào</a:t>
            </a:r>
            <a:r>
              <a:rPr lang="en-US" sz="2200" dirty="0" smtClean="0"/>
              <a:t> </a:t>
            </a:r>
            <a:r>
              <a:rPr lang="en-US" sz="2200" dirty="0" err="1" smtClean="0"/>
              <a:t>bên</a:t>
            </a:r>
            <a:r>
              <a:rPr lang="en-US" sz="2200" dirty="0" smtClean="0"/>
              <a:t> </a:t>
            </a:r>
            <a:r>
              <a:rPr lang="en-US" sz="2200" dirty="0" err="1" smtClean="0"/>
              <a:t>trong</a:t>
            </a:r>
            <a:r>
              <a:rPr lang="en-US" sz="2200" dirty="0" smtClean="0"/>
              <a:t> HTML.</a:t>
            </a:r>
          </a:p>
          <a:p>
            <a:r>
              <a:rPr lang="en-US" sz="2200" dirty="0" err="1" smtClean="0"/>
              <a:t>Toàn</a:t>
            </a:r>
            <a:r>
              <a:rPr lang="en-US" sz="2200" dirty="0" smtClean="0"/>
              <a:t> </a:t>
            </a:r>
            <a:r>
              <a:rPr lang="en-US" sz="2200" dirty="0" err="1" smtClean="0"/>
              <a:t>bộ</a:t>
            </a:r>
            <a:r>
              <a:rPr lang="en-US" sz="2200" dirty="0" smtClean="0"/>
              <a:t> </a:t>
            </a:r>
            <a:r>
              <a:rPr lang="en-US" sz="2200" dirty="0" err="1" smtClean="0"/>
              <a:t>trang</a:t>
            </a:r>
            <a:r>
              <a:rPr lang="en-US" sz="2200" dirty="0" smtClean="0"/>
              <a:t> JSP </a:t>
            </a:r>
            <a:r>
              <a:rPr lang="en-US" sz="2200" dirty="0" err="1" smtClean="0"/>
              <a:t>được</a:t>
            </a:r>
            <a:r>
              <a:rPr lang="en-US" sz="2200" dirty="0" smtClean="0"/>
              <a:t> </a:t>
            </a:r>
            <a:r>
              <a:rPr lang="en-US" sz="2200" dirty="0" err="1" smtClean="0"/>
              <a:t>thông</a:t>
            </a:r>
            <a:r>
              <a:rPr lang="en-US" sz="2200" dirty="0" smtClean="0"/>
              <a:t> </a:t>
            </a:r>
            <a:r>
              <a:rPr lang="en-US" sz="2200" dirty="0" err="1" smtClean="0"/>
              <a:t>dịch</a:t>
            </a:r>
            <a:r>
              <a:rPr lang="en-US" sz="2200" dirty="0" smtClean="0"/>
              <a:t> sang Servlet (</a:t>
            </a:r>
            <a:r>
              <a:rPr lang="en-US" sz="2200" dirty="0" err="1" smtClean="0"/>
              <a:t>một</a:t>
            </a:r>
            <a:r>
              <a:rPr lang="en-US" sz="2200" dirty="0" smtClean="0"/>
              <a:t> </a:t>
            </a:r>
            <a:r>
              <a:rPr lang="en-US" sz="2200" dirty="0" err="1" smtClean="0"/>
              <a:t>lần</a:t>
            </a:r>
            <a:r>
              <a:rPr lang="en-US" sz="2200" dirty="0" smtClean="0"/>
              <a:t>) </a:t>
            </a:r>
            <a:r>
              <a:rPr lang="en-US" sz="2200" dirty="0" err="1" smtClean="0"/>
              <a:t>và</a:t>
            </a:r>
            <a:r>
              <a:rPr lang="en-US" sz="2200" dirty="0" smtClean="0"/>
              <a:t> Servlet </a:t>
            </a:r>
            <a:r>
              <a:rPr lang="en-US" sz="2200" dirty="0" err="1" smtClean="0"/>
              <a:t>được</a:t>
            </a:r>
            <a:r>
              <a:rPr lang="en-US" sz="2200" dirty="0" smtClean="0"/>
              <a:t> </a:t>
            </a:r>
            <a:r>
              <a:rPr lang="en-US" sz="2200" dirty="0" err="1" smtClean="0"/>
              <a:t>thực</a:t>
            </a:r>
            <a:r>
              <a:rPr lang="en-US" sz="2200" dirty="0" smtClean="0"/>
              <a:t> </a:t>
            </a:r>
            <a:r>
              <a:rPr lang="en-US" sz="2200" dirty="0" err="1" smtClean="0"/>
              <a:t>thi</a:t>
            </a:r>
            <a:r>
              <a:rPr lang="en-US" sz="2200" dirty="0" smtClean="0"/>
              <a:t> </a:t>
            </a:r>
            <a:r>
              <a:rPr lang="en-US" sz="2200" dirty="0" err="1" smtClean="0"/>
              <a:t>khi</a:t>
            </a:r>
            <a:r>
              <a:rPr lang="en-US" sz="2200" dirty="0" smtClean="0"/>
              <a:t> </a:t>
            </a:r>
            <a:r>
              <a:rPr lang="en-US" sz="2200" dirty="0" err="1" smtClean="0"/>
              <a:t>yêu</a:t>
            </a:r>
            <a:r>
              <a:rPr lang="en-US" sz="2200" dirty="0" smtClean="0"/>
              <a:t> </a:t>
            </a:r>
            <a:r>
              <a:rPr lang="en-US" sz="2200" dirty="0" err="1" smtClean="0"/>
              <a:t>cầu</a:t>
            </a:r>
            <a:r>
              <a:rPr lang="en-US" sz="2200" dirty="0" smtClean="0"/>
              <a:t> </a:t>
            </a:r>
            <a:r>
              <a:rPr lang="en-US" sz="2200" dirty="0" err="1" smtClean="0"/>
              <a:t>của</a:t>
            </a:r>
            <a:r>
              <a:rPr lang="en-US" sz="2200" dirty="0" smtClean="0"/>
              <a:t> client </a:t>
            </a:r>
            <a:r>
              <a:rPr lang="en-US" sz="2200" dirty="0" err="1" smtClean="0"/>
              <a:t>gửi</a:t>
            </a:r>
            <a:r>
              <a:rPr lang="en-US" sz="2200" dirty="0" smtClean="0"/>
              <a:t> </a:t>
            </a:r>
            <a:r>
              <a:rPr lang="en-US" sz="2200" dirty="0" err="1" smtClean="0"/>
              <a:t>đến</a:t>
            </a:r>
            <a:endParaRPr lang="en-US" sz="2200" dirty="0" smtClean="0"/>
          </a:p>
          <a:p>
            <a:r>
              <a:rPr lang="en-US" sz="2200" dirty="0" smtClean="0"/>
              <a:t>JSP </a:t>
            </a:r>
            <a:r>
              <a:rPr lang="en-US" sz="2200" dirty="0" err="1"/>
              <a:t>là</a:t>
            </a:r>
            <a:r>
              <a:rPr lang="en-US" sz="2200" dirty="0"/>
              <a:t> </a:t>
            </a:r>
            <a:r>
              <a:rPr lang="en-US" sz="2200" dirty="0" err="1"/>
              <a:t>công</a:t>
            </a:r>
            <a:r>
              <a:rPr lang="en-US" sz="2200" dirty="0"/>
              <a:t> </a:t>
            </a:r>
            <a:r>
              <a:rPr lang="en-US" sz="2200" dirty="0" err="1"/>
              <a:t>nghệ</a:t>
            </a:r>
            <a:r>
              <a:rPr lang="en-US" sz="2200" dirty="0"/>
              <a:t> </a:t>
            </a:r>
            <a:r>
              <a:rPr lang="en-US" sz="2200" dirty="0" err="1"/>
              <a:t>nằm</a:t>
            </a:r>
            <a:r>
              <a:rPr lang="en-US" sz="2200" dirty="0"/>
              <a:t> ở </a:t>
            </a:r>
            <a:r>
              <a:rPr lang="en-US" sz="2200" dirty="0" err="1"/>
              <a:t>tầng</a:t>
            </a:r>
            <a:r>
              <a:rPr lang="en-US" sz="2200" dirty="0"/>
              <a:t> VIEW</a:t>
            </a:r>
            <a:r>
              <a:rPr lang="en-US" sz="2200" dirty="0" smtClean="0"/>
              <a:t>. </a:t>
            </a:r>
            <a:endParaRPr lang="en-US" sz="2200" dirty="0"/>
          </a:p>
          <a:p>
            <a:r>
              <a:rPr lang="en-US" sz="2200" dirty="0" err="1" smtClean="0"/>
              <a:t>Chuyển</a:t>
            </a:r>
            <a:r>
              <a:rPr lang="en-US" sz="2200" dirty="0" smtClean="0"/>
              <a:t> </a:t>
            </a:r>
            <a:r>
              <a:rPr lang="en-US" sz="2200" dirty="0" err="1"/>
              <a:t>trang</a:t>
            </a:r>
            <a:r>
              <a:rPr lang="en-US" sz="2200" dirty="0"/>
              <a:t> Web </a:t>
            </a:r>
            <a:r>
              <a:rPr lang="en-US" sz="2200" dirty="0" err="1"/>
              <a:t>từ</a:t>
            </a:r>
            <a:r>
              <a:rPr lang="en-US" sz="2200" dirty="0"/>
              <a:t> .</a:t>
            </a:r>
            <a:r>
              <a:rPr lang="en-US" sz="2200" dirty="0" smtClean="0"/>
              <a:t>html </a:t>
            </a:r>
            <a:r>
              <a:rPr lang="en-US" sz="2200" dirty="0"/>
              <a:t>sang .</a:t>
            </a:r>
            <a:r>
              <a:rPr lang="en-US" sz="2200" dirty="0" err="1"/>
              <a:t>jsp</a:t>
            </a:r>
            <a:r>
              <a:rPr lang="en-US" sz="2200" dirty="0"/>
              <a:t> </a:t>
            </a:r>
            <a:r>
              <a:rPr lang="en-US" sz="2200" dirty="0" err="1"/>
              <a:t>trước</a:t>
            </a:r>
            <a:r>
              <a:rPr lang="en-US" sz="2200" dirty="0"/>
              <a:t> </a:t>
            </a:r>
            <a:r>
              <a:rPr lang="en-US" sz="2200" dirty="0" err="1"/>
              <a:t>hết</a:t>
            </a:r>
            <a:r>
              <a:rPr lang="en-US" sz="2200" dirty="0"/>
              <a:t> </a:t>
            </a:r>
            <a:r>
              <a:rPr lang="en-US" sz="2200" dirty="0" err="1"/>
              <a:t>chỉ</a:t>
            </a:r>
            <a:r>
              <a:rPr lang="en-US" sz="2200" dirty="0"/>
              <a:t> </a:t>
            </a:r>
            <a:r>
              <a:rPr lang="en-US" sz="2200" dirty="0" err="1"/>
              <a:t>đơn</a:t>
            </a:r>
            <a:r>
              <a:rPr lang="en-US" sz="2200" dirty="0"/>
              <a:t> </a:t>
            </a:r>
            <a:r>
              <a:rPr lang="en-US" sz="2200" dirty="0" err="1" smtClean="0"/>
              <a:t>giản</a:t>
            </a:r>
            <a:r>
              <a:rPr lang="en-US" sz="2200" dirty="0" smtClean="0"/>
              <a:t> </a:t>
            </a:r>
            <a:r>
              <a:rPr lang="en-US" sz="2200" dirty="0" err="1"/>
              <a:t>là</a:t>
            </a:r>
            <a:r>
              <a:rPr lang="en-US" sz="2200" dirty="0"/>
              <a:t> ta </a:t>
            </a:r>
            <a:r>
              <a:rPr lang="en-US" sz="2200" dirty="0" err="1"/>
              <a:t>đổi</a:t>
            </a:r>
            <a:r>
              <a:rPr lang="en-US" sz="2200" dirty="0"/>
              <a:t> </a:t>
            </a:r>
            <a:r>
              <a:rPr lang="en-US" sz="2200" dirty="0" err="1"/>
              <a:t>phần</a:t>
            </a:r>
            <a:r>
              <a:rPr lang="en-US" sz="2200" dirty="0"/>
              <a:t> </a:t>
            </a:r>
            <a:r>
              <a:rPr lang="en-US" sz="2200" dirty="0" err="1"/>
              <a:t>mở</a:t>
            </a:r>
            <a:r>
              <a:rPr lang="en-US" sz="2200" dirty="0"/>
              <a:t> </a:t>
            </a:r>
            <a:r>
              <a:rPr lang="en-US" sz="2200" dirty="0" err="1"/>
              <a:t>rộng</a:t>
            </a:r>
            <a:r>
              <a:rPr lang="en-US" sz="2200" dirty="0" smtClean="0"/>
              <a:t>.</a:t>
            </a:r>
          </a:p>
          <a:p>
            <a:r>
              <a:rPr lang="en-US" sz="2200" dirty="0" err="1" smtClean="0"/>
              <a:t>Là</a:t>
            </a:r>
            <a:r>
              <a:rPr lang="en-US" sz="2200" dirty="0" smtClean="0"/>
              <a:t> </a:t>
            </a:r>
            <a:r>
              <a:rPr lang="en-US" sz="2200" dirty="0" err="1" smtClean="0"/>
              <a:t>một</a:t>
            </a:r>
            <a:r>
              <a:rPr lang="en-US" sz="2200" dirty="0" smtClean="0"/>
              <a:t> </a:t>
            </a:r>
            <a:r>
              <a:rPr lang="en-US" sz="2200" dirty="0" err="1" smtClean="0"/>
              <a:t>phương</a:t>
            </a:r>
            <a:r>
              <a:rPr lang="en-US" sz="2200" dirty="0" smtClean="0"/>
              <a:t> </a:t>
            </a:r>
            <a:r>
              <a:rPr lang="en-US" sz="2200" dirty="0" err="1" smtClean="0"/>
              <a:t>cách</a:t>
            </a:r>
            <a:r>
              <a:rPr lang="en-US" sz="2200" dirty="0" smtClean="0"/>
              <a:t> </a:t>
            </a:r>
            <a:r>
              <a:rPr lang="en-US" sz="2200" dirty="0" err="1" smtClean="0"/>
              <a:t>tạo</a:t>
            </a:r>
            <a:r>
              <a:rPr lang="en-US" sz="2200" dirty="0" smtClean="0"/>
              <a:t> </a:t>
            </a:r>
            <a:r>
              <a:rPr lang="en-US" sz="2200" dirty="0" err="1" smtClean="0"/>
              <a:t>trang</a:t>
            </a:r>
            <a:r>
              <a:rPr lang="en-US" sz="2200" dirty="0" smtClean="0"/>
              <a:t> web </a:t>
            </a:r>
            <a:r>
              <a:rPr lang="en-US" sz="2200" dirty="0" err="1" smtClean="0"/>
              <a:t>động</a:t>
            </a:r>
            <a:r>
              <a:rPr lang="en-US" sz="2200" dirty="0" smtClean="0"/>
              <a:t>, </a:t>
            </a:r>
            <a:r>
              <a:rPr lang="en-US" sz="2200" dirty="0" err="1" smtClean="0"/>
              <a:t>xử</a:t>
            </a:r>
            <a:r>
              <a:rPr lang="en-US" sz="2200" dirty="0" smtClean="0"/>
              <a:t> </a:t>
            </a:r>
            <a:r>
              <a:rPr lang="en-US" sz="2200" dirty="0" err="1" smtClean="0"/>
              <a:t>lý</a:t>
            </a:r>
            <a:r>
              <a:rPr lang="en-US" sz="2200" dirty="0" smtClean="0"/>
              <a:t> server side, </a:t>
            </a:r>
            <a:r>
              <a:rPr lang="en-US" sz="2200" dirty="0" err="1" smtClean="0"/>
              <a:t>dựa</a:t>
            </a:r>
            <a:r>
              <a:rPr lang="en-US" sz="2200" dirty="0" smtClean="0"/>
              <a:t> </a:t>
            </a:r>
            <a:r>
              <a:rPr lang="en-US" sz="2200" dirty="0" err="1" smtClean="0"/>
              <a:t>trên</a:t>
            </a:r>
            <a:r>
              <a:rPr lang="en-US" sz="2200" dirty="0" smtClean="0"/>
              <a:t> </a:t>
            </a:r>
            <a:r>
              <a:rPr lang="en-US" sz="2200" dirty="0" err="1" smtClean="0"/>
              <a:t>công</a:t>
            </a:r>
            <a:r>
              <a:rPr lang="en-US" sz="2200" dirty="0" smtClean="0"/>
              <a:t> </a:t>
            </a:r>
            <a:r>
              <a:rPr lang="en-US" sz="2200" dirty="0" err="1" smtClean="0"/>
              <a:t>nghệ</a:t>
            </a:r>
            <a:r>
              <a:rPr lang="en-US" sz="2200" dirty="0" smtClean="0"/>
              <a:t> java</a:t>
            </a:r>
            <a:endParaRPr lang="en-US" sz="2200" dirty="0"/>
          </a:p>
          <a:p>
            <a:endParaRPr lang="en-US" sz="2200" dirty="0"/>
          </a:p>
        </p:txBody>
      </p:sp>
    </p:spTree>
    <p:extLst>
      <p:ext uri="{BB962C8B-B14F-4D97-AF65-F5344CB8AC3E}">
        <p14:creationId xmlns:p14="http://schemas.microsoft.com/office/powerpoint/2010/main" val="213833223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04800" y="254848"/>
            <a:ext cx="8229600" cy="613833"/>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Các </a:t>
            </a:r>
            <a:r>
              <a:rPr lang="en-US"/>
              <a:t>bước xử lý request</a:t>
            </a:r>
            <a:endParaRPr lang="en-US" dirty="0"/>
          </a:p>
        </p:txBody>
      </p:sp>
      <p:sp>
        <p:nvSpPr>
          <p:cNvPr id="8" name="AutoShape 3"/>
          <p:cNvSpPr>
            <a:spLocks noChangeArrowheads="1"/>
          </p:cNvSpPr>
          <p:nvPr/>
        </p:nvSpPr>
        <p:spPr bwMode="auto">
          <a:xfrm>
            <a:off x="609600" y="3048000"/>
            <a:ext cx="1600200" cy="1443038"/>
          </a:xfrm>
          <a:prstGeom prst="cube">
            <a:avLst>
              <a:gd name="adj" fmla="val 25000"/>
            </a:avLst>
          </a:prstGeom>
          <a:solidFill>
            <a:srgbClr val="66FFFF"/>
          </a:solidFill>
          <a:ln w="9525">
            <a:solidFill>
              <a:srgbClr val="000000"/>
            </a:solidFill>
            <a:miter lim="800000"/>
            <a:headEnd/>
            <a:tailEnd/>
          </a:ln>
        </p:spPr>
        <p:txBody>
          <a:bodyPr wrap="none" anchor="ctr"/>
          <a:lstStyle/>
          <a:p>
            <a:pPr algn="ctr"/>
            <a:r>
              <a:rPr lang="en-US" sz="2800" kern="0" smtClean="0">
                <a:solidFill>
                  <a:srgbClr val="00007D"/>
                </a:solidFill>
                <a:latin typeface="Tahoma" pitchFamily="34" charset="0"/>
              </a:rPr>
              <a:t>Web</a:t>
            </a:r>
          </a:p>
          <a:p>
            <a:pPr algn="ctr"/>
            <a:r>
              <a:rPr lang="en-US" sz="2800" kern="0" smtClean="0">
                <a:solidFill>
                  <a:srgbClr val="00007D"/>
                </a:solidFill>
                <a:latin typeface="Tahoma" pitchFamily="34" charset="0"/>
              </a:rPr>
              <a:t>Client</a:t>
            </a:r>
          </a:p>
        </p:txBody>
      </p:sp>
      <p:sp>
        <p:nvSpPr>
          <p:cNvPr id="9" name="Rectangle 4"/>
          <p:cNvSpPr>
            <a:spLocks noChangeArrowheads="1"/>
          </p:cNvSpPr>
          <p:nvPr/>
        </p:nvSpPr>
        <p:spPr bwMode="auto">
          <a:xfrm>
            <a:off x="2895600" y="2362200"/>
            <a:ext cx="1371600" cy="2743200"/>
          </a:xfrm>
          <a:prstGeom prst="rect">
            <a:avLst/>
          </a:prstGeom>
          <a:solidFill>
            <a:srgbClr val="3366FF"/>
          </a:solidFill>
          <a:ln w="9525">
            <a:solidFill>
              <a:srgbClr val="000000"/>
            </a:solidFill>
            <a:miter lim="800000"/>
            <a:headEnd/>
            <a:tailEnd/>
          </a:ln>
        </p:spPr>
        <p:txBody>
          <a:bodyPr wrap="none" anchor="ctr"/>
          <a:lstStyle/>
          <a:p>
            <a:pPr algn="ctr"/>
            <a:r>
              <a:rPr lang="en-US" sz="2800" kern="0" smtClean="0">
                <a:solidFill>
                  <a:sysClr val="windowText" lastClr="000000"/>
                </a:solidFill>
                <a:latin typeface="Tahoma" pitchFamily="34" charset="0"/>
              </a:rPr>
              <a:t>Web</a:t>
            </a:r>
          </a:p>
          <a:p>
            <a:pPr algn="ctr"/>
            <a:r>
              <a:rPr lang="en-US" sz="2800" kern="0" smtClean="0">
                <a:solidFill>
                  <a:sysClr val="windowText" lastClr="000000"/>
                </a:solidFill>
                <a:latin typeface="Tahoma" pitchFamily="34" charset="0"/>
              </a:rPr>
              <a:t>Server</a:t>
            </a:r>
          </a:p>
        </p:txBody>
      </p:sp>
      <p:sp>
        <p:nvSpPr>
          <p:cNvPr id="10" name="Oval 5"/>
          <p:cNvSpPr>
            <a:spLocks noChangeArrowheads="1"/>
          </p:cNvSpPr>
          <p:nvPr/>
        </p:nvSpPr>
        <p:spPr bwMode="auto">
          <a:xfrm>
            <a:off x="5410200" y="1828800"/>
            <a:ext cx="3200400" cy="4343400"/>
          </a:xfrm>
          <a:prstGeom prst="ellipse">
            <a:avLst/>
          </a:prstGeom>
          <a:solidFill>
            <a:srgbClr val="CCFFFF"/>
          </a:solidFill>
          <a:ln w="38100">
            <a:solidFill>
              <a:srgbClr val="000000"/>
            </a:solidFill>
            <a:prstDash val="sysDot"/>
            <a:miter lim="800000"/>
            <a:headEnd/>
            <a:tailEnd/>
          </a:ln>
        </p:spPr>
        <p:txBody>
          <a:bodyPr wrap="none" anchor="ctr"/>
          <a:lstStyle/>
          <a:p>
            <a:endParaRPr lang="en-AU" kern="0" smtClean="0">
              <a:solidFill>
                <a:sysClr val="windowText" lastClr="000000"/>
              </a:solidFill>
            </a:endParaRPr>
          </a:p>
        </p:txBody>
      </p:sp>
      <p:sp>
        <p:nvSpPr>
          <p:cNvPr id="11" name="AutoShape 6"/>
          <p:cNvSpPr>
            <a:spLocks noChangeArrowheads="1"/>
          </p:cNvSpPr>
          <p:nvPr/>
        </p:nvSpPr>
        <p:spPr bwMode="auto">
          <a:xfrm>
            <a:off x="5943600" y="3048000"/>
            <a:ext cx="1066800" cy="1295400"/>
          </a:xfrm>
          <a:prstGeom prst="flowChartMultidocument">
            <a:avLst/>
          </a:prstGeom>
          <a:solidFill>
            <a:srgbClr val="9999FF"/>
          </a:solidFill>
          <a:ln w="9525">
            <a:solidFill>
              <a:srgbClr val="000000"/>
            </a:solidFill>
            <a:miter lim="800000"/>
            <a:headEnd/>
            <a:tailEnd/>
          </a:ln>
        </p:spPr>
        <p:txBody>
          <a:bodyPr wrap="none" anchor="ctr"/>
          <a:lstStyle/>
          <a:p>
            <a:pPr algn="ctr"/>
            <a:r>
              <a:rPr lang="en-US" sz="2400" kern="0" smtClean="0">
                <a:solidFill>
                  <a:srgbClr val="003300"/>
                </a:solidFill>
                <a:latin typeface="Tahoma" pitchFamily="34" charset="0"/>
              </a:rPr>
              <a:t>JSP</a:t>
            </a:r>
          </a:p>
          <a:p>
            <a:pPr algn="ctr"/>
            <a:r>
              <a:rPr lang="en-US" sz="2400" kern="0" smtClean="0">
                <a:solidFill>
                  <a:srgbClr val="003300"/>
                </a:solidFill>
                <a:latin typeface="Tahoma" pitchFamily="34" charset="0"/>
              </a:rPr>
              <a:t>File</a:t>
            </a:r>
          </a:p>
        </p:txBody>
      </p:sp>
      <p:sp>
        <p:nvSpPr>
          <p:cNvPr id="12" name="AutoShape 7"/>
          <p:cNvSpPr>
            <a:spLocks noChangeArrowheads="1"/>
          </p:cNvSpPr>
          <p:nvPr/>
        </p:nvSpPr>
        <p:spPr bwMode="auto">
          <a:xfrm>
            <a:off x="7162800" y="3200400"/>
            <a:ext cx="1219200" cy="609600"/>
          </a:xfrm>
          <a:prstGeom prst="roundRect">
            <a:avLst>
              <a:gd name="adj" fmla="val 50000"/>
            </a:avLst>
          </a:prstGeom>
          <a:solidFill>
            <a:srgbClr val="FFCCFF"/>
          </a:solidFill>
          <a:ln w="9525">
            <a:solidFill>
              <a:srgbClr val="000000"/>
            </a:solidFill>
            <a:miter lim="800000"/>
            <a:headEnd/>
            <a:tailEnd/>
          </a:ln>
        </p:spPr>
        <p:txBody>
          <a:bodyPr wrap="none" anchor="ctr"/>
          <a:lstStyle/>
          <a:p>
            <a:pPr algn="ctr"/>
            <a:r>
              <a:rPr lang="en-US" sz="2400" kern="0" smtClean="0">
                <a:solidFill>
                  <a:srgbClr val="CC0099"/>
                </a:solidFill>
                <a:latin typeface="Tahoma" pitchFamily="34" charset="0"/>
              </a:rPr>
              <a:t>Servlet</a:t>
            </a:r>
          </a:p>
        </p:txBody>
      </p:sp>
      <p:sp>
        <p:nvSpPr>
          <p:cNvPr id="13" name="AutoShape 8"/>
          <p:cNvSpPr>
            <a:spLocks noChangeArrowheads="1"/>
          </p:cNvSpPr>
          <p:nvPr/>
        </p:nvSpPr>
        <p:spPr bwMode="auto">
          <a:xfrm>
            <a:off x="6477000" y="4495800"/>
            <a:ext cx="990600" cy="1295400"/>
          </a:xfrm>
          <a:prstGeom prst="foldedCorner">
            <a:avLst>
              <a:gd name="adj" fmla="val 12500"/>
            </a:avLst>
          </a:prstGeom>
          <a:solidFill>
            <a:srgbClr val="FFFF99"/>
          </a:solidFill>
          <a:ln w="9525">
            <a:solidFill>
              <a:srgbClr val="000000"/>
            </a:solidFill>
            <a:miter lim="800000"/>
            <a:headEnd/>
            <a:tailEnd/>
          </a:ln>
        </p:spPr>
        <p:txBody>
          <a:bodyPr wrap="none" anchor="ctr"/>
          <a:lstStyle/>
          <a:p>
            <a:pPr algn="ctr"/>
            <a:r>
              <a:rPr lang="en-US" sz="2400" kern="0" smtClean="0">
                <a:solidFill>
                  <a:srgbClr val="990000"/>
                </a:solidFill>
                <a:latin typeface="Tahoma" pitchFamily="34" charset="0"/>
              </a:rPr>
              <a:t>HTML</a:t>
            </a:r>
          </a:p>
          <a:p>
            <a:pPr algn="ctr"/>
            <a:r>
              <a:rPr lang="en-US" sz="2400" kern="0" smtClean="0">
                <a:solidFill>
                  <a:srgbClr val="990000"/>
                </a:solidFill>
                <a:latin typeface="Tahoma" pitchFamily="34" charset="0"/>
              </a:rPr>
              <a:t>File</a:t>
            </a:r>
          </a:p>
        </p:txBody>
      </p:sp>
      <p:sp>
        <p:nvSpPr>
          <p:cNvPr id="14" name="AutoShape 9"/>
          <p:cNvSpPr>
            <a:spLocks noChangeArrowheads="1"/>
          </p:cNvSpPr>
          <p:nvPr/>
        </p:nvSpPr>
        <p:spPr bwMode="auto">
          <a:xfrm rot="19929406">
            <a:off x="1063625" y="1903413"/>
            <a:ext cx="2108200" cy="895350"/>
          </a:xfrm>
          <a:prstGeom prst="curvedDownArrow">
            <a:avLst>
              <a:gd name="adj1" fmla="val 43975"/>
              <a:gd name="adj2" fmla="val 108530"/>
              <a:gd name="adj3" fmla="val 38148"/>
            </a:avLst>
          </a:prstGeom>
          <a:gradFill rotWithShape="0">
            <a:gsLst>
              <a:gs pos="0">
                <a:srgbClr val="66FFFF"/>
              </a:gs>
              <a:gs pos="100000">
                <a:srgbClr val="3366FF"/>
              </a:gs>
            </a:gsLst>
            <a:lin ang="0" scaled="1"/>
          </a:gradFill>
          <a:ln w="9525">
            <a:solidFill>
              <a:srgbClr val="000000"/>
            </a:solidFill>
            <a:miter lim="800000"/>
            <a:headEnd/>
            <a:tailEnd/>
          </a:ln>
        </p:spPr>
        <p:txBody>
          <a:bodyPr wrap="none" anchor="ctr"/>
          <a:lstStyle/>
          <a:p>
            <a:endParaRPr lang="en-AU" kern="0" smtClean="0">
              <a:solidFill>
                <a:sysClr val="windowText" lastClr="000000"/>
              </a:solidFill>
            </a:endParaRPr>
          </a:p>
        </p:txBody>
      </p:sp>
      <p:sp>
        <p:nvSpPr>
          <p:cNvPr id="15" name="WordArt 10"/>
          <p:cNvSpPr>
            <a:spLocks noChangeArrowheads="1" noChangeShapeType="1" noTextEdit="1"/>
          </p:cNvSpPr>
          <p:nvPr/>
        </p:nvSpPr>
        <p:spPr bwMode="auto">
          <a:xfrm>
            <a:off x="6172200" y="2343150"/>
            <a:ext cx="247650" cy="552450"/>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wrap="none" fromWordArt="1">
            <a:prstTxWarp prst="textPlain">
              <a:avLst>
                <a:gd name="adj" fmla="val 50000"/>
              </a:avLst>
            </a:prstTxWarp>
          </a:bodyPr>
          <a:lstStyle/>
          <a:p>
            <a:pPr algn="ctr"/>
            <a:r>
              <a:rPr lang="en-US" sz="3600" kern="10" spc="720">
                <a:solidFill>
                  <a:srgbClr val="09B922"/>
                </a:solidFill>
                <a:effectLst>
                  <a:outerShdw dist="45791" dir="3378596" algn="ctr" rotWithShape="0">
                    <a:srgbClr val="4D4D4D"/>
                  </a:outerShdw>
                </a:effectLst>
                <a:latin typeface="Tahoma"/>
                <a:ea typeface="Tahoma"/>
                <a:cs typeface="Tahoma"/>
              </a:rPr>
              <a:t>3</a:t>
            </a:r>
          </a:p>
        </p:txBody>
      </p:sp>
      <p:grpSp>
        <p:nvGrpSpPr>
          <p:cNvPr id="16" name="Group 11"/>
          <p:cNvGrpSpPr>
            <a:grpSpLocks/>
          </p:cNvGrpSpPr>
          <p:nvPr/>
        </p:nvGrpSpPr>
        <p:grpSpPr bwMode="auto">
          <a:xfrm>
            <a:off x="7620000" y="3962400"/>
            <a:ext cx="685800" cy="1066800"/>
            <a:chOff x="4800" y="2496"/>
            <a:chExt cx="432" cy="672"/>
          </a:xfrm>
        </p:grpSpPr>
        <p:sp>
          <p:nvSpPr>
            <p:cNvPr id="17" name="AutoShape 12"/>
            <p:cNvSpPr>
              <a:spLocks noChangeArrowheads="1"/>
            </p:cNvSpPr>
            <p:nvPr/>
          </p:nvSpPr>
          <p:spPr bwMode="auto">
            <a:xfrm rot="-3474088">
              <a:off x="4645" y="2651"/>
              <a:ext cx="615" cy="306"/>
            </a:xfrm>
            <a:prstGeom prst="leftArrow">
              <a:avLst>
                <a:gd name="adj1" fmla="val 50000"/>
                <a:gd name="adj2" fmla="val 50245"/>
              </a:avLst>
            </a:prstGeom>
            <a:solidFill>
              <a:srgbClr val="0000FF"/>
            </a:solidFill>
            <a:ln w="9525">
              <a:solidFill>
                <a:srgbClr val="000000"/>
              </a:solidFill>
              <a:miter lim="800000"/>
              <a:headEnd/>
              <a:tailEnd/>
            </a:ln>
          </p:spPr>
          <p:txBody>
            <a:bodyPr wrap="none" anchor="ctr"/>
            <a:lstStyle/>
            <a:p>
              <a:endParaRPr lang="en-AU" kern="0" smtClean="0">
                <a:solidFill>
                  <a:sysClr val="windowText" lastClr="000000"/>
                </a:solidFill>
              </a:endParaRPr>
            </a:p>
          </p:txBody>
        </p:sp>
        <p:sp>
          <p:nvSpPr>
            <p:cNvPr id="18" name="WordArt 13"/>
            <p:cNvSpPr>
              <a:spLocks noChangeArrowheads="1" noChangeShapeType="1" noTextEdit="1"/>
            </p:cNvSpPr>
            <p:nvPr/>
          </p:nvSpPr>
          <p:spPr bwMode="auto">
            <a:xfrm>
              <a:off x="5076" y="2820"/>
              <a:ext cx="156" cy="348"/>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wrap="none" fromWordArt="1">
              <a:prstTxWarp prst="textPlain">
                <a:avLst>
                  <a:gd name="adj" fmla="val 50000"/>
                </a:avLst>
              </a:prstTxWarp>
            </a:bodyPr>
            <a:lstStyle/>
            <a:p>
              <a:pPr algn="ctr"/>
              <a:r>
                <a:rPr lang="en-US" sz="3600" kern="10" spc="720" smtClean="0">
                  <a:solidFill>
                    <a:srgbClr val="09B922"/>
                  </a:solidFill>
                  <a:effectLst>
                    <a:outerShdw dist="45791" dir="3378596" algn="ctr" rotWithShape="0">
                      <a:srgbClr val="4D4D4D"/>
                    </a:outerShdw>
                  </a:effectLst>
                  <a:latin typeface="Tahoma"/>
                  <a:ea typeface="Tahoma"/>
                  <a:cs typeface="Tahoma"/>
                </a:rPr>
                <a:t>5</a:t>
              </a:r>
            </a:p>
          </p:txBody>
        </p:sp>
      </p:grpSp>
      <p:grpSp>
        <p:nvGrpSpPr>
          <p:cNvPr id="19" name="Group 14"/>
          <p:cNvGrpSpPr>
            <a:grpSpLocks/>
          </p:cNvGrpSpPr>
          <p:nvPr/>
        </p:nvGrpSpPr>
        <p:grpSpPr bwMode="auto">
          <a:xfrm>
            <a:off x="6780213" y="2209800"/>
            <a:ext cx="1068387" cy="846138"/>
            <a:chOff x="4271" y="1392"/>
            <a:chExt cx="673" cy="533"/>
          </a:xfrm>
        </p:grpSpPr>
        <p:sp>
          <p:nvSpPr>
            <p:cNvPr id="20" name="WordArt 15"/>
            <p:cNvSpPr>
              <a:spLocks noChangeArrowheads="1" noChangeShapeType="1" noTextEdit="1"/>
            </p:cNvSpPr>
            <p:nvPr/>
          </p:nvSpPr>
          <p:spPr bwMode="auto">
            <a:xfrm>
              <a:off x="4788" y="1392"/>
              <a:ext cx="156" cy="348"/>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wrap="none" fromWordArt="1">
              <a:prstTxWarp prst="textPlain">
                <a:avLst>
                  <a:gd name="adj" fmla="val 50000"/>
                </a:avLst>
              </a:prstTxWarp>
            </a:bodyPr>
            <a:lstStyle/>
            <a:p>
              <a:pPr algn="ctr"/>
              <a:r>
                <a:rPr lang="en-US" sz="3600" kern="10" spc="720" smtClean="0">
                  <a:solidFill>
                    <a:srgbClr val="09B922"/>
                  </a:solidFill>
                  <a:effectLst>
                    <a:outerShdw dist="45791" dir="3378596" algn="ctr" rotWithShape="0">
                      <a:srgbClr val="4D4D4D"/>
                    </a:outerShdw>
                  </a:effectLst>
                  <a:latin typeface="Tahoma"/>
                  <a:ea typeface="Tahoma"/>
                  <a:cs typeface="Tahoma"/>
                </a:rPr>
                <a:t>4</a:t>
              </a:r>
            </a:p>
          </p:txBody>
        </p:sp>
        <p:sp>
          <p:nvSpPr>
            <p:cNvPr id="21" name="AutoShape 16"/>
            <p:cNvSpPr>
              <a:spLocks noChangeArrowheads="1"/>
            </p:cNvSpPr>
            <p:nvPr/>
          </p:nvSpPr>
          <p:spPr bwMode="auto">
            <a:xfrm rot="1037662">
              <a:off x="4271" y="1637"/>
              <a:ext cx="671" cy="288"/>
            </a:xfrm>
            <a:prstGeom prst="curvedDownArrow">
              <a:avLst>
                <a:gd name="adj1" fmla="val 46597"/>
                <a:gd name="adj2" fmla="val 93194"/>
                <a:gd name="adj3" fmla="val 33333"/>
              </a:avLst>
            </a:prstGeom>
            <a:solidFill>
              <a:srgbClr val="0000FF"/>
            </a:solidFill>
            <a:ln w="9525">
              <a:solidFill>
                <a:srgbClr val="000000"/>
              </a:solidFill>
              <a:miter lim="800000"/>
              <a:headEnd/>
              <a:tailEnd/>
            </a:ln>
          </p:spPr>
          <p:txBody>
            <a:bodyPr wrap="none" anchor="ctr"/>
            <a:lstStyle/>
            <a:p>
              <a:endParaRPr lang="en-AU" kern="0" smtClean="0">
                <a:solidFill>
                  <a:sysClr val="windowText" lastClr="000000"/>
                </a:solidFill>
              </a:endParaRPr>
            </a:p>
          </p:txBody>
        </p:sp>
      </p:grpSp>
      <p:sp>
        <p:nvSpPr>
          <p:cNvPr id="22" name="AutoShape 17"/>
          <p:cNvSpPr>
            <a:spLocks noChangeArrowheads="1"/>
          </p:cNvSpPr>
          <p:nvPr/>
        </p:nvSpPr>
        <p:spPr bwMode="auto">
          <a:xfrm>
            <a:off x="4267200" y="3352800"/>
            <a:ext cx="1214438" cy="485775"/>
          </a:xfrm>
          <a:prstGeom prst="leftRightArrow">
            <a:avLst>
              <a:gd name="adj1" fmla="val 50000"/>
              <a:gd name="adj2" fmla="val 50000"/>
            </a:avLst>
          </a:prstGeom>
          <a:gradFill rotWithShape="0">
            <a:gsLst>
              <a:gs pos="0">
                <a:srgbClr val="CCCCE6"/>
              </a:gs>
              <a:gs pos="100000">
                <a:srgbClr val="CCFFFF"/>
              </a:gs>
            </a:gsLst>
            <a:lin ang="0" scaled="1"/>
          </a:gradFill>
          <a:ln w="9525">
            <a:solidFill>
              <a:srgbClr val="000000"/>
            </a:solidFill>
            <a:miter lim="800000"/>
            <a:headEnd/>
            <a:tailEnd/>
          </a:ln>
        </p:spPr>
        <p:txBody>
          <a:bodyPr wrap="none" anchor="ctr"/>
          <a:lstStyle/>
          <a:p>
            <a:endParaRPr lang="en-AU" kern="0" smtClean="0">
              <a:solidFill>
                <a:sysClr val="windowText" lastClr="000000"/>
              </a:solidFill>
            </a:endParaRPr>
          </a:p>
        </p:txBody>
      </p:sp>
      <p:sp>
        <p:nvSpPr>
          <p:cNvPr id="23" name="AutoShape 18"/>
          <p:cNvSpPr>
            <a:spLocks noChangeArrowheads="1"/>
          </p:cNvSpPr>
          <p:nvPr/>
        </p:nvSpPr>
        <p:spPr bwMode="auto">
          <a:xfrm>
            <a:off x="1981200" y="3429000"/>
            <a:ext cx="914400" cy="485775"/>
          </a:xfrm>
          <a:prstGeom prst="leftRightArrow">
            <a:avLst>
              <a:gd name="adj1" fmla="val 50000"/>
              <a:gd name="adj2" fmla="val 37647"/>
            </a:avLst>
          </a:prstGeom>
          <a:gradFill rotWithShape="0">
            <a:gsLst>
              <a:gs pos="0">
                <a:srgbClr val="66FFFF"/>
              </a:gs>
              <a:gs pos="100000">
                <a:srgbClr val="3366FF"/>
              </a:gs>
            </a:gsLst>
            <a:lin ang="0" scaled="1"/>
          </a:gradFill>
          <a:ln w="9525">
            <a:solidFill>
              <a:srgbClr val="000000"/>
            </a:solidFill>
            <a:miter lim="800000"/>
            <a:headEnd/>
            <a:tailEnd/>
          </a:ln>
        </p:spPr>
        <p:txBody>
          <a:bodyPr wrap="none" anchor="ctr"/>
          <a:lstStyle/>
          <a:p>
            <a:endParaRPr lang="en-AU" kern="0" smtClean="0">
              <a:solidFill>
                <a:sysClr val="windowText" lastClr="000000"/>
              </a:solidFill>
            </a:endParaRPr>
          </a:p>
        </p:txBody>
      </p:sp>
      <p:grpSp>
        <p:nvGrpSpPr>
          <p:cNvPr id="24" name="Group 19"/>
          <p:cNvGrpSpPr>
            <a:grpSpLocks/>
          </p:cNvGrpSpPr>
          <p:nvPr/>
        </p:nvGrpSpPr>
        <p:grpSpPr bwMode="auto">
          <a:xfrm>
            <a:off x="180975" y="1752600"/>
            <a:ext cx="1152525" cy="1235075"/>
            <a:chOff x="114" y="1104"/>
            <a:chExt cx="726" cy="778"/>
          </a:xfrm>
        </p:grpSpPr>
        <p:sp>
          <p:nvSpPr>
            <p:cNvPr id="25" name="WordArt 20"/>
            <p:cNvSpPr>
              <a:spLocks noChangeArrowheads="1" noChangeShapeType="1" noTextEdit="1"/>
            </p:cNvSpPr>
            <p:nvPr/>
          </p:nvSpPr>
          <p:spPr bwMode="auto">
            <a:xfrm>
              <a:off x="624" y="1104"/>
              <a:ext cx="156" cy="348"/>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wrap="none" fromWordArt="1">
              <a:prstTxWarp prst="textPlain">
                <a:avLst>
                  <a:gd name="adj" fmla="val 50000"/>
                </a:avLst>
              </a:prstTxWarp>
            </a:bodyPr>
            <a:lstStyle/>
            <a:p>
              <a:pPr algn="ctr"/>
              <a:r>
                <a:rPr lang="en-US" sz="3600" kern="10" spc="720">
                  <a:solidFill>
                    <a:srgbClr val="09B922"/>
                  </a:solidFill>
                  <a:effectLst>
                    <a:outerShdw dist="45791" dir="3378596" algn="ctr" rotWithShape="0">
                      <a:srgbClr val="4D4D4D"/>
                    </a:outerShdw>
                  </a:effectLst>
                  <a:latin typeface="Tahoma"/>
                  <a:ea typeface="Tahoma"/>
                  <a:cs typeface="Tahoma"/>
                </a:rPr>
                <a:t>1</a:t>
              </a:r>
            </a:p>
          </p:txBody>
        </p:sp>
        <p:sp>
          <p:nvSpPr>
            <p:cNvPr id="26" name="Text Box 21"/>
            <p:cNvSpPr txBox="1">
              <a:spLocks noChangeArrowheads="1"/>
            </p:cNvSpPr>
            <p:nvPr/>
          </p:nvSpPr>
          <p:spPr bwMode="auto">
            <a:xfrm>
              <a:off x="114" y="1440"/>
              <a:ext cx="72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solidFill>
                    <a:srgbClr val="003300"/>
                  </a:solidFill>
                  <a:latin typeface="Tahoma" pitchFamily="34" charset="0"/>
                </a:rPr>
                <a:t>Gửi 1 </a:t>
              </a:r>
            </a:p>
            <a:p>
              <a:r>
                <a:rPr lang="en-US" sz="2000" b="1">
                  <a:solidFill>
                    <a:srgbClr val="003300"/>
                  </a:solidFill>
                  <a:latin typeface="Tahoma" pitchFamily="34" charset="0"/>
                </a:rPr>
                <a:t>request</a:t>
              </a:r>
            </a:p>
          </p:txBody>
        </p:sp>
      </p:grpSp>
      <p:grpSp>
        <p:nvGrpSpPr>
          <p:cNvPr id="27" name="Group 22"/>
          <p:cNvGrpSpPr>
            <a:grpSpLocks/>
          </p:cNvGrpSpPr>
          <p:nvPr/>
        </p:nvGrpSpPr>
        <p:grpSpPr bwMode="auto">
          <a:xfrm>
            <a:off x="4191000" y="1600200"/>
            <a:ext cx="2149475" cy="1600200"/>
            <a:chOff x="2640" y="1008"/>
            <a:chExt cx="1354" cy="1008"/>
          </a:xfrm>
        </p:grpSpPr>
        <p:sp>
          <p:nvSpPr>
            <p:cNvPr id="28" name="WordArt 23"/>
            <p:cNvSpPr>
              <a:spLocks noChangeArrowheads="1" noChangeShapeType="1" noTextEdit="1"/>
            </p:cNvSpPr>
            <p:nvPr/>
          </p:nvSpPr>
          <p:spPr bwMode="auto">
            <a:xfrm>
              <a:off x="2868" y="1668"/>
              <a:ext cx="156" cy="348"/>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wrap="none" fromWordArt="1">
              <a:prstTxWarp prst="textPlain">
                <a:avLst>
                  <a:gd name="adj" fmla="val 50000"/>
                </a:avLst>
              </a:prstTxWarp>
            </a:bodyPr>
            <a:lstStyle/>
            <a:p>
              <a:pPr algn="ctr"/>
              <a:r>
                <a:rPr lang="en-US" sz="3600" kern="10" spc="720">
                  <a:solidFill>
                    <a:srgbClr val="09B922"/>
                  </a:solidFill>
                  <a:effectLst>
                    <a:outerShdw dist="45791" dir="3378596" algn="ctr" rotWithShape="0">
                      <a:srgbClr val="4D4D4D"/>
                    </a:outerShdw>
                  </a:effectLst>
                  <a:latin typeface="Tahoma"/>
                  <a:ea typeface="Tahoma"/>
                  <a:cs typeface="Tahoma"/>
                </a:rPr>
                <a:t>2</a:t>
              </a:r>
            </a:p>
          </p:txBody>
        </p:sp>
        <p:sp>
          <p:nvSpPr>
            <p:cNvPr id="29" name="Text Box 24"/>
            <p:cNvSpPr txBox="1">
              <a:spLocks noChangeArrowheads="1"/>
            </p:cNvSpPr>
            <p:nvPr/>
          </p:nvSpPr>
          <p:spPr bwMode="auto">
            <a:xfrm>
              <a:off x="2640" y="1008"/>
              <a:ext cx="135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solidFill>
                    <a:srgbClr val="000099"/>
                  </a:solidFill>
                  <a:latin typeface="Tahoma" pitchFamily="34" charset="0"/>
                </a:rPr>
                <a:t>Request được gửicho  JSP Engine</a:t>
              </a:r>
            </a:p>
          </p:txBody>
        </p:sp>
      </p:grpSp>
      <p:sp>
        <p:nvSpPr>
          <p:cNvPr id="30" name="Text Box 25"/>
          <p:cNvSpPr txBox="1">
            <a:spLocks noChangeArrowheads="1"/>
          </p:cNvSpPr>
          <p:nvPr/>
        </p:nvSpPr>
        <p:spPr bwMode="auto">
          <a:xfrm>
            <a:off x="4267200" y="4114800"/>
            <a:ext cx="13112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solidFill>
                  <a:srgbClr val="003300"/>
                </a:solidFill>
                <a:latin typeface="Tahoma" pitchFamily="34" charset="0"/>
              </a:rPr>
              <a:t>Output trả về client</a:t>
            </a:r>
          </a:p>
        </p:txBody>
      </p:sp>
      <p:grpSp>
        <p:nvGrpSpPr>
          <p:cNvPr id="31" name="Group 26"/>
          <p:cNvGrpSpPr>
            <a:grpSpLocks/>
          </p:cNvGrpSpPr>
          <p:nvPr/>
        </p:nvGrpSpPr>
        <p:grpSpPr bwMode="auto">
          <a:xfrm>
            <a:off x="990600" y="3886200"/>
            <a:ext cx="2149475" cy="1463675"/>
            <a:chOff x="768" y="2448"/>
            <a:chExt cx="1354" cy="922"/>
          </a:xfrm>
        </p:grpSpPr>
        <p:sp>
          <p:nvSpPr>
            <p:cNvPr id="32" name="WordArt 27"/>
            <p:cNvSpPr>
              <a:spLocks noChangeArrowheads="1" noChangeShapeType="1" noTextEdit="1"/>
            </p:cNvSpPr>
            <p:nvPr/>
          </p:nvSpPr>
          <p:spPr bwMode="auto">
            <a:xfrm>
              <a:off x="1524" y="2448"/>
              <a:ext cx="156" cy="348"/>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wrap="none" fromWordArt="1">
              <a:prstTxWarp prst="textPlain">
                <a:avLst>
                  <a:gd name="adj" fmla="val 50000"/>
                </a:avLst>
              </a:prstTxWarp>
            </a:bodyPr>
            <a:lstStyle/>
            <a:p>
              <a:pPr algn="ctr"/>
              <a:r>
                <a:rPr lang="en-US" sz="3600" kern="10" spc="720">
                  <a:solidFill>
                    <a:srgbClr val="09B922"/>
                  </a:solidFill>
                  <a:effectLst>
                    <a:outerShdw dist="45791" dir="3378596" algn="ctr" rotWithShape="0">
                      <a:srgbClr val="4D4D4D"/>
                    </a:outerShdw>
                  </a:effectLst>
                  <a:latin typeface="Tahoma"/>
                  <a:ea typeface="Tahoma"/>
                  <a:cs typeface="Tahoma"/>
                </a:rPr>
                <a:t>6</a:t>
              </a:r>
            </a:p>
          </p:txBody>
        </p:sp>
        <p:sp>
          <p:nvSpPr>
            <p:cNvPr id="33" name="Text Box 28"/>
            <p:cNvSpPr txBox="1">
              <a:spLocks noChangeArrowheads="1"/>
            </p:cNvSpPr>
            <p:nvPr/>
          </p:nvSpPr>
          <p:spPr bwMode="auto">
            <a:xfrm>
              <a:off x="768" y="2928"/>
              <a:ext cx="135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solidFill>
                    <a:srgbClr val="000099"/>
                  </a:solidFill>
                  <a:latin typeface="Tahoma" pitchFamily="34" charset="0"/>
                </a:rPr>
                <a:t>Response trả về client</a:t>
              </a:r>
            </a:p>
          </p:txBody>
        </p:sp>
      </p:grpSp>
    </p:spTree>
    <p:extLst>
      <p:ext uri="{BB962C8B-B14F-4D97-AF65-F5344CB8AC3E}">
        <p14:creationId xmlns:p14="http://schemas.microsoft.com/office/powerpoint/2010/main" val="184094954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lide(fromBottom)">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0-#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0" fill="hold" grpId="0" nodeType="click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slide(fromLeft)">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dissolv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1"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slide(fromTop)">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2"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slide(fromRight)">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2"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slide(fromRigh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0" grpId="0" animBg="1"/>
      <p:bldP spid="11" grpId="0" animBg="1" autoUpdateAnimBg="0"/>
      <p:bldP spid="12" grpId="0" animBg="1" autoUpdateAnimBg="0"/>
      <p:bldP spid="13" grpId="0" animBg="1" autoUpdateAnimBg="0"/>
      <p:bldP spid="14" grpId="0" animBg="1"/>
      <p:bldP spid="15" grpId="0" animBg="1"/>
      <p:bldP spid="22" grpId="0" animBg="1"/>
      <p:bldP spid="23" grpId="0" animBg="1"/>
      <p:bldP spid="3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04800" y="254848"/>
            <a:ext cx="8229600" cy="613833"/>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Ví dụ</a:t>
            </a:r>
            <a:endParaRPr lang="en-US" dirty="0"/>
          </a:p>
        </p:txBody>
      </p:sp>
      <p:sp>
        <p:nvSpPr>
          <p:cNvPr id="7" name="Rectangle 6"/>
          <p:cNvSpPr/>
          <p:nvPr/>
        </p:nvSpPr>
        <p:spPr>
          <a:xfrm>
            <a:off x="457200" y="990600"/>
            <a:ext cx="2310633" cy="461665"/>
          </a:xfrm>
          <a:prstGeom prst="rect">
            <a:avLst/>
          </a:prstGeom>
        </p:spPr>
        <p:txBody>
          <a:bodyPr wrap="none">
            <a:spAutoFit/>
          </a:bodyPr>
          <a:lstStyle/>
          <a:p>
            <a:r>
              <a:rPr lang="en-US" sz="2400" b="1">
                <a:solidFill>
                  <a:srgbClr val="0000FF"/>
                </a:solidFill>
                <a:latin typeface="Segoe UI" pitchFamily="34" charset="0"/>
                <a:ea typeface="Segoe UI" pitchFamily="34" charset="0"/>
                <a:cs typeface="Segoe UI" pitchFamily="34" charset="0"/>
              </a:rPr>
              <a:t>simpleDate.jsp</a:t>
            </a:r>
            <a:endParaRPr lang="en-US" sz="2400" b="1">
              <a:latin typeface="Segoe UI" pitchFamily="34" charset="0"/>
              <a:ea typeface="Segoe UI" pitchFamily="34" charset="0"/>
              <a:cs typeface="Segoe UI" pitchFamily="34"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37" y="4724969"/>
            <a:ext cx="6617372"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43049"/>
            <a:ext cx="20383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185" y="4533900"/>
            <a:ext cx="155257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185" y="1905000"/>
            <a:ext cx="5917015" cy="200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rot="5400000">
            <a:off x="4237101" y="3982530"/>
            <a:ext cx="626495" cy="476250"/>
          </a:xfrm>
          <a:prstGeom prst="rightArrow">
            <a:avLst/>
          </a:prstGeom>
          <a:solidFill>
            <a:srgbClr val="F5801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34171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4929114"/>
            <a:ext cx="1807226" cy="369332"/>
          </a:xfrm>
          <a:prstGeom prst="rect">
            <a:avLst/>
          </a:prstGeom>
          <a:noFill/>
        </p:spPr>
        <p:txBody>
          <a:bodyPr wrap="none" rtlCol="0">
            <a:spAutoFit/>
          </a:bodyPr>
          <a:lstStyle/>
          <a:p>
            <a:r>
              <a:rPr lang="en-US" dirty="0" err="1" smtClean="0">
                <a:solidFill>
                  <a:prstClr val="white"/>
                </a:solidFill>
              </a:rPr>
              <a:t>Chạy</a:t>
            </a:r>
            <a:r>
              <a:rPr lang="en-US" dirty="0" smtClean="0">
                <a:solidFill>
                  <a:prstClr val="white"/>
                </a:solidFill>
              </a:rPr>
              <a:t> </a:t>
            </a:r>
            <a:r>
              <a:rPr lang="en-US" dirty="0" err="1" smtClean="0">
                <a:solidFill>
                  <a:prstClr val="white"/>
                </a:solidFill>
              </a:rPr>
              <a:t>và</a:t>
            </a:r>
            <a:r>
              <a:rPr lang="en-US" dirty="0" smtClean="0">
                <a:solidFill>
                  <a:prstClr val="white"/>
                </a:solidFill>
              </a:rPr>
              <a:t> </a:t>
            </a:r>
            <a:r>
              <a:rPr lang="en-US" err="1" smtClean="0">
                <a:solidFill>
                  <a:prstClr val="white"/>
                </a:solidFill>
              </a:rPr>
              <a:t>giải</a:t>
            </a:r>
            <a:r>
              <a:rPr lang="en-US" smtClean="0">
                <a:solidFill>
                  <a:prstClr val="white"/>
                </a:solidFill>
              </a:rPr>
              <a:t> thích</a:t>
            </a:r>
            <a:endParaRPr lang="en-US" dirty="0">
              <a:solidFill>
                <a:prstClr val="white"/>
              </a:solidFill>
            </a:endParaRPr>
          </a:p>
        </p:txBody>
      </p:sp>
    </p:spTree>
    <p:extLst>
      <p:ext uri="{BB962C8B-B14F-4D97-AF65-F5344CB8AC3E}">
        <p14:creationId xmlns:p14="http://schemas.microsoft.com/office/powerpoint/2010/main" val="143918237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254848"/>
            <a:ext cx="8229600" cy="613833"/>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vi-VN" smtClean="0"/>
              <a:t>JSP và Servlet</a:t>
            </a:r>
            <a:endParaRPr lang="en-US" dirty="0"/>
          </a:p>
        </p:txBody>
      </p:sp>
      <p:sp>
        <p:nvSpPr>
          <p:cNvPr id="6" name="Content Placeholder 2"/>
          <p:cNvSpPr txBox="1">
            <a:spLocks/>
          </p:cNvSpPr>
          <p:nvPr/>
        </p:nvSpPr>
        <p:spPr>
          <a:xfrm>
            <a:off x="304800" y="914400"/>
            <a:ext cx="8229600" cy="4572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mtClean="0">
                <a:solidFill>
                  <a:schemeClr val="accent6">
                    <a:lumMod val="75000"/>
                  </a:schemeClr>
                </a:solidFill>
              </a:rPr>
              <a:t>Servlet</a:t>
            </a:r>
          </a:p>
          <a:p>
            <a:endParaRPr lang="en-US" dirty="0"/>
          </a:p>
        </p:txBody>
      </p:sp>
      <p:sp>
        <p:nvSpPr>
          <p:cNvPr id="7" name="TextBox 6"/>
          <p:cNvSpPr txBox="1"/>
          <p:nvPr/>
        </p:nvSpPr>
        <p:spPr>
          <a:xfrm>
            <a:off x="304800" y="1828800"/>
            <a:ext cx="4572000" cy="2246769"/>
          </a:xfrm>
          <a:prstGeom prst="rect">
            <a:avLst/>
          </a:prstGeom>
          <a:noFill/>
        </p:spPr>
        <p:txBody>
          <a:bodyPr wrap="square" rtlCol="0">
            <a:spAutoFit/>
          </a:bodyPr>
          <a:lstStyle/>
          <a:p>
            <a:pPr algn="ctr" fontAlgn="base">
              <a:spcBef>
                <a:spcPct val="0"/>
              </a:spcBef>
              <a:spcAft>
                <a:spcPct val="0"/>
              </a:spcAft>
            </a:pPr>
            <a:r>
              <a:rPr lang="en-US" sz="2000" b="1" dirty="0" err="1" smtClean="0">
                <a:solidFill>
                  <a:prstClr val="black"/>
                </a:solidFill>
                <a:latin typeface="Segoe UI" pitchFamily="34" charset="0"/>
                <a:ea typeface="Segoe UI" pitchFamily="34" charset="0"/>
                <a:cs typeface="Segoe UI" pitchFamily="34" charset="0"/>
              </a:rPr>
              <a:t>Thuận</a:t>
            </a:r>
            <a:r>
              <a:rPr lang="en-US" sz="2000" b="1" dirty="0" smtClean="0">
                <a:solidFill>
                  <a:prstClr val="black"/>
                </a:solidFill>
                <a:latin typeface="Segoe UI" pitchFamily="34" charset="0"/>
                <a:ea typeface="Segoe UI" pitchFamily="34" charset="0"/>
                <a:cs typeface="Segoe UI" pitchFamily="34" charset="0"/>
              </a:rPr>
              <a:t> </a:t>
            </a:r>
            <a:r>
              <a:rPr lang="en-US" sz="2000" b="1" dirty="0" err="1">
                <a:solidFill>
                  <a:prstClr val="black"/>
                </a:solidFill>
                <a:latin typeface="Segoe UI" pitchFamily="34" charset="0"/>
                <a:ea typeface="Segoe UI" pitchFamily="34" charset="0"/>
                <a:cs typeface="Segoe UI" pitchFamily="34" charset="0"/>
              </a:rPr>
              <a:t>lợi</a:t>
            </a:r>
            <a:endParaRPr lang="en-US" sz="2000" b="1" dirty="0">
              <a:solidFill>
                <a:prstClr val="black"/>
              </a:solidFill>
              <a:latin typeface="Segoe UI" pitchFamily="34" charset="0"/>
              <a:ea typeface="Segoe UI" pitchFamily="34" charset="0"/>
              <a:cs typeface="Segoe UI" pitchFamily="34" charset="0"/>
            </a:endParaRPr>
          </a:p>
          <a:p>
            <a:pPr fontAlgn="base">
              <a:spcBef>
                <a:spcPct val="0"/>
              </a:spcBef>
              <a:spcAft>
                <a:spcPct val="0"/>
              </a:spcAft>
            </a:pPr>
            <a:r>
              <a:rPr lang="en-US" sz="2000" smtClean="0">
                <a:solidFill>
                  <a:prstClr val="black"/>
                </a:solidFill>
                <a:latin typeface="Segoe UI" pitchFamily="34" charset="0"/>
                <a:ea typeface="Segoe UI" pitchFamily="34" charset="0"/>
                <a:cs typeface="Segoe UI" pitchFamily="34" charset="0"/>
              </a:rPr>
              <a:t>- Đọc </a:t>
            </a:r>
            <a:r>
              <a:rPr lang="en-US" sz="2000" dirty="0" err="1">
                <a:solidFill>
                  <a:prstClr val="black"/>
                </a:solidFill>
                <a:latin typeface="Segoe UI" pitchFamily="34" charset="0"/>
                <a:ea typeface="Segoe UI" pitchFamily="34" charset="0"/>
                <a:cs typeface="Segoe UI" pitchFamily="34" charset="0"/>
              </a:rPr>
              <a:t>dữ</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liệu</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từ</a:t>
            </a:r>
            <a:r>
              <a:rPr lang="en-US" sz="2000" dirty="0">
                <a:solidFill>
                  <a:prstClr val="black"/>
                </a:solidFill>
                <a:latin typeface="Segoe UI" pitchFamily="34" charset="0"/>
                <a:ea typeface="Segoe UI" pitchFamily="34" charset="0"/>
                <a:cs typeface="Segoe UI" pitchFamily="34" charset="0"/>
              </a:rPr>
              <a:t> Form</a:t>
            </a:r>
          </a:p>
          <a:p>
            <a:pPr fontAlgn="base">
              <a:spcBef>
                <a:spcPct val="0"/>
              </a:spcBef>
              <a:spcAft>
                <a:spcPct val="0"/>
              </a:spcAft>
            </a:pPr>
            <a:r>
              <a:rPr lang="en-US" sz="2000" smtClean="0">
                <a:solidFill>
                  <a:prstClr val="black"/>
                </a:solidFill>
                <a:latin typeface="Segoe UI" pitchFamily="34" charset="0"/>
                <a:ea typeface="Segoe UI" pitchFamily="34" charset="0"/>
                <a:cs typeface="Segoe UI" pitchFamily="34" charset="0"/>
              </a:rPr>
              <a:t>- Đọc </a:t>
            </a:r>
            <a:r>
              <a:rPr lang="en-US" sz="2000" dirty="0" err="1">
                <a:solidFill>
                  <a:prstClr val="black"/>
                </a:solidFill>
                <a:latin typeface="Segoe UI" pitchFamily="34" charset="0"/>
                <a:ea typeface="Segoe UI" pitchFamily="34" charset="0"/>
                <a:cs typeface="Segoe UI" pitchFamily="34" charset="0"/>
              </a:rPr>
              <a:t>các</a:t>
            </a:r>
            <a:r>
              <a:rPr lang="en-US" sz="2000" dirty="0">
                <a:solidFill>
                  <a:prstClr val="black"/>
                </a:solidFill>
                <a:latin typeface="Segoe UI" pitchFamily="34" charset="0"/>
                <a:ea typeface="Segoe UI" pitchFamily="34" charset="0"/>
                <a:cs typeface="Segoe UI" pitchFamily="34" charset="0"/>
              </a:rPr>
              <a:t> HTTP Request Header</a:t>
            </a:r>
          </a:p>
          <a:p>
            <a:pPr fontAlgn="base">
              <a:spcBef>
                <a:spcPct val="0"/>
              </a:spcBef>
              <a:spcAft>
                <a:spcPct val="0"/>
              </a:spcAft>
            </a:pPr>
            <a:r>
              <a:rPr lang="en-US" sz="2000" smtClean="0">
                <a:solidFill>
                  <a:prstClr val="black"/>
                </a:solidFill>
                <a:latin typeface="Segoe UI" pitchFamily="34" charset="0"/>
                <a:ea typeface="Segoe UI" pitchFamily="34" charset="0"/>
                <a:cs typeface="Segoe UI" pitchFamily="34" charset="0"/>
              </a:rPr>
              <a:t>- Gán </a:t>
            </a:r>
            <a:r>
              <a:rPr lang="en-US" sz="2000" dirty="0">
                <a:solidFill>
                  <a:prstClr val="black"/>
                </a:solidFill>
                <a:latin typeface="Segoe UI" pitchFamily="34" charset="0"/>
                <a:ea typeface="Segoe UI" pitchFamily="34" charset="0"/>
                <a:cs typeface="Segoe UI" pitchFamily="34" charset="0"/>
              </a:rPr>
              <a:t>HTTP Status Code </a:t>
            </a:r>
            <a:r>
              <a:rPr lang="en-US" sz="2000" dirty="0" err="1">
                <a:solidFill>
                  <a:prstClr val="black"/>
                </a:solidFill>
                <a:latin typeface="Segoe UI" pitchFamily="34" charset="0"/>
                <a:ea typeface="Segoe UI" pitchFamily="34" charset="0"/>
                <a:cs typeface="Segoe UI" pitchFamily="34" charset="0"/>
              </a:rPr>
              <a:t>và</a:t>
            </a:r>
            <a:r>
              <a:rPr lang="en-US" sz="2000" dirty="0">
                <a:solidFill>
                  <a:prstClr val="black"/>
                </a:solidFill>
                <a:latin typeface="Segoe UI" pitchFamily="34" charset="0"/>
                <a:ea typeface="Segoe UI" pitchFamily="34" charset="0"/>
                <a:cs typeface="Segoe UI" pitchFamily="34" charset="0"/>
              </a:rPr>
              <a:t> Response Header -</a:t>
            </a:r>
            <a:r>
              <a:rPr lang="en-US" sz="2000" dirty="0" err="1">
                <a:solidFill>
                  <a:prstClr val="black"/>
                </a:solidFill>
                <a:latin typeface="Segoe UI" pitchFamily="34" charset="0"/>
                <a:ea typeface="Segoe UI" pitchFamily="34" charset="0"/>
                <a:cs typeface="Segoe UI" pitchFamily="34" charset="0"/>
              </a:rPr>
              <a:t>Sử</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dụng</a:t>
            </a:r>
            <a:r>
              <a:rPr lang="en-US" sz="2000" dirty="0">
                <a:solidFill>
                  <a:prstClr val="black"/>
                </a:solidFill>
                <a:latin typeface="Segoe UI" pitchFamily="34" charset="0"/>
                <a:ea typeface="Segoe UI" pitchFamily="34" charset="0"/>
                <a:cs typeface="Segoe UI" pitchFamily="34" charset="0"/>
              </a:rPr>
              <a:t> Cookie </a:t>
            </a:r>
            <a:r>
              <a:rPr lang="en-US" sz="2000" dirty="0" err="1">
                <a:solidFill>
                  <a:prstClr val="black"/>
                </a:solidFill>
                <a:latin typeface="Segoe UI" pitchFamily="34" charset="0"/>
                <a:ea typeface="Segoe UI" pitchFamily="34" charset="0"/>
                <a:cs typeface="Segoe UI" pitchFamily="34" charset="0"/>
              </a:rPr>
              <a:t>và</a:t>
            </a:r>
            <a:r>
              <a:rPr lang="en-US" sz="2000" dirty="0">
                <a:solidFill>
                  <a:prstClr val="black"/>
                </a:solidFill>
                <a:latin typeface="Segoe UI" pitchFamily="34" charset="0"/>
                <a:ea typeface="Segoe UI" pitchFamily="34" charset="0"/>
                <a:cs typeface="Segoe UI" pitchFamily="34" charset="0"/>
              </a:rPr>
              <a:t> Session</a:t>
            </a:r>
          </a:p>
          <a:p>
            <a:pPr fontAlgn="base">
              <a:spcBef>
                <a:spcPct val="0"/>
              </a:spcBef>
              <a:spcAft>
                <a:spcPct val="0"/>
              </a:spcAft>
            </a:pPr>
            <a:r>
              <a:rPr lang="en-US" sz="2000" smtClean="0">
                <a:solidFill>
                  <a:prstClr val="black"/>
                </a:solidFill>
                <a:latin typeface="Segoe UI" pitchFamily="34" charset="0"/>
                <a:ea typeface="Segoe UI" pitchFamily="34" charset="0"/>
                <a:cs typeface="Segoe UI" pitchFamily="34" charset="0"/>
              </a:rPr>
              <a:t>- Chia </a:t>
            </a:r>
            <a:r>
              <a:rPr lang="en-US" sz="2000" dirty="0" err="1">
                <a:solidFill>
                  <a:prstClr val="black"/>
                </a:solidFill>
                <a:latin typeface="Segoe UI" pitchFamily="34" charset="0"/>
                <a:ea typeface="Segoe UI" pitchFamily="34" charset="0"/>
                <a:cs typeface="Segoe UI" pitchFamily="34" charset="0"/>
              </a:rPr>
              <a:t>sẽ</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dữ</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liệu</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giữa</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các</a:t>
            </a:r>
            <a:r>
              <a:rPr lang="en-US" sz="2000" dirty="0">
                <a:solidFill>
                  <a:prstClr val="black"/>
                </a:solidFill>
                <a:latin typeface="Segoe UI" pitchFamily="34" charset="0"/>
                <a:ea typeface="Segoe UI" pitchFamily="34" charset="0"/>
                <a:cs typeface="Segoe UI" pitchFamily="34" charset="0"/>
              </a:rPr>
              <a:t> Servlet </a:t>
            </a:r>
          </a:p>
          <a:p>
            <a:pPr fontAlgn="base">
              <a:spcBef>
                <a:spcPct val="0"/>
              </a:spcBef>
              <a:spcAft>
                <a:spcPct val="0"/>
              </a:spcAft>
            </a:pPr>
            <a:r>
              <a:rPr lang="en-US" sz="2000" smtClean="0">
                <a:solidFill>
                  <a:prstClr val="black"/>
                </a:solidFill>
                <a:latin typeface="Segoe UI" pitchFamily="34" charset="0"/>
                <a:ea typeface="Segoe UI" pitchFamily="34" charset="0"/>
                <a:cs typeface="Segoe UI" pitchFamily="34" charset="0"/>
              </a:rPr>
              <a:t>- Xử </a:t>
            </a:r>
            <a:r>
              <a:rPr lang="en-US" sz="2000" dirty="0" err="1">
                <a:solidFill>
                  <a:prstClr val="black"/>
                </a:solidFill>
                <a:latin typeface="Segoe UI" pitchFamily="34" charset="0"/>
                <a:ea typeface="Segoe UI" pitchFamily="34" charset="0"/>
                <a:cs typeface="Segoe UI" pitchFamily="34" charset="0"/>
              </a:rPr>
              <a:t>lý</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cơ</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sở</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dữ</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liệu</a:t>
            </a:r>
            <a:r>
              <a:rPr lang="en-US" sz="2000" dirty="0">
                <a:solidFill>
                  <a:prstClr val="black"/>
                </a:solidFill>
                <a:latin typeface="Segoe UI" pitchFamily="34" charset="0"/>
                <a:ea typeface="Segoe UI" pitchFamily="34" charset="0"/>
                <a:cs typeface="Segoe UI" pitchFamily="34" charset="0"/>
              </a:rPr>
              <a:t>, ...</a:t>
            </a:r>
          </a:p>
        </p:txBody>
      </p:sp>
      <p:sp>
        <p:nvSpPr>
          <p:cNvPr id="8" name="TextBox 7"/>
          <p:cNvSpPr txBox="1"/>
          <p:nvPr/>
        </p:nvSpPr>
        <p:spPr>
          <a:xfrm>
            <a:off x="4876800" y="1828799"/>
            <a:ext cx="3886200" cy="2031325"/>
          </a:xfrm>
          <a:prstGeom prst="rect">
            <a:avLst/>
          </a:prstGeom>
          <a:noFill/>
        </p:spPr>
        <p:txBody>
          <a:bodyPr wrap="square" rtlCol="0">
            <a:noAutofit/>
          </a:bodyPr>
          <a:lstStyle/>
          <a:p>
            <a:pPr algn="ctr" fontAlgn="base">
              <a:spcBef>
                <a:spcPct val="0"/>
              </a:spcBef>
              <a:spcAft>
                <a:spcPct val="0"/>
              </a:spcAft>
            </a:pPr>
            <a:r>
              <a:rPr lang="en-US" sz="2000" b="1" dirty="0" err="1">
                <a:solidFill>
                  <a:prstClr val="black"/>
                </a:solidFill>
                <a:latin typeface="Segoe UI" pitchFamily="34" charset="0"/>
                <a:ea typeface="Segoe UI" pitchFamily="34" charset="0"/>
                <a:cs typeface="Segoe UI" pitchFamily="34" charset="0"/>
              </a:rPr>
              <a:t>Bất</a:t>
            </a:r>
            <a:r>
              <a:rPr lang="en-US" sz="2000" b="1" dirty="0">
                <a:solidFill>
                  <a:prstClr val="black"/>
                </a:solidFill>
                <a:latin typeface="Segoe UI" pitchFamily="34" charset="0"/>
                <a:ea typeface="Segoe UI" pitchFamily="34" charset="0"/>
                <a:cs typeface="Segoe UI" pitchFamily="34" charset="0"/>
              </a:rPr>
              <a:t> </a:t>
            </a:r>
            <a:r>
              <a:rPr lang="en-US" sz="2000" b="1" dirty="0" err="1">
                <a:solidFill>
                  <a:prstClr val="black"/>
                </a:solidFill>
                <a:latin typeface="Segoe UI" pitchFamily="34" charset="0"/>
                <a:ea typeface="Segoe UI" pitchFamily="34" charset="0"/>
                <a:cs typeface="Segoe UI" pitchFamily="34" charset="0"/>
              </a:rPr>
              <a:t>lợi</a:t>
            </a:r>
            <a:endParaRPr lang="en-US" sz="2000" b="1" dirty="0">
              <a:solidFill>
                <a:prstClr val="black"/>
              </a:solidFill>
              <a:latin typeface="Segoe UI" pitchFamily="34" charset="0"/>
              <a:ea typeface="Segoe UI" pitchFamily="34" charset="0"/>
              <a:cs typeface="Segoe UI" pitchFamily="34" charset="0"/>
            </a:endParaRPr>
          </a:p>
          <a:p>
            <a:pPr fontAlgn="base">
              <a:spcBef>
                <a:spcPct val="0"/>
              </a:spcBef>
              <a:spcAft>
                <a:spcPct val="0"/>
              </a:spcAft>
            </a:pPr>
            <a:r>
              <a:rPr lang="en-US" sz="2000" smtClean="0">
                <a:solidFill>
                  <a:prstClr val="black"/>
                </a:solidFill>
                <a:latin typeface="Segoe UI" pitchFamily="34" charset="0"/>
                <a:ea typeface="Segoe UI" pitchFamily="34" charset="0"/>
                <a:cs typeface="Segoe UI" pitchFamily="34" charset="0"/>
              </a:rPr>
              <a:t>- Sử </a:t>
            </a:r>
            <a:r>
              <a:rPr lang="en-US" sz="2000" dirty="0" err="1">
                <a:solidFill>
                  <a:prstClr val="black"/>
                </a:solidFill>
                <a:latin typeface="Segoe UI" pitchFamily="34" charset="0"/>
                <a:ea typeface="Segoe UI" pitchFamily="34" charset="0"/>
                <a:cs typeface="Segoe UI" pitchFamily="34" charset="0"/>
              </a:rPr>
              <a:t>dụng</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câu</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lệnh</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println</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để</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phát</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sinh</a:t>
            </a:r>
            <a:r>
              <a:rPr lang="en-US" sz="2000" dirty="0">
                <a:solidFill>
                  <a:prstClr val="black"/>
                </a:solidFill>
                <a:latin typeface="Segoe UI" pitchFamily="34" charset="0"/>
                <a:ea typeface="Segoe UI" pitchFamily="34" charset="0"/>
                <a:cs typeface="Segoe UI" pitchFamily="34" charset="0"/>
              </a:rPr>
              <a:t> HTML</a:t>
            </a:r>
          </a:p>
          <a:p>
            <a:pPr fontAlgn="base">
              <a:spcBef>
                <a:spcPct val="0"/>
              </a:spcBef>
              <a:spcAft>
                <a:spcPct val="0"/>
              </a:spcAft>
            </a:pP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Khi</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thay</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đổi</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phải</a:t>
            </a:r>
            <a:r>
              <a:rPr lang="en-US" sz="2000" dirty="0">
                <a:solidFill>
                  <a:prstClr val="black"/>
                </a:solidFill>
                <a:latin typeface="Segoe UI" pitchFamily="34" charset="0"/>
                <a:ea typeface="Segoe UI" pitchFamily="34" charset="0"/>
                <a:cs typeface="Segoe UI" pitchFamily="34" charset="0"/>
              </a:rPr>
              <a:t> </a:t>
            </a:r>
            <a:r>
              <a:rPr lang="en-US" sz="2000" err="1">
                <a:solidFill>
                  <a:prstClr val="black"/>
                </a:solidFill>
                <a:latin typeface="Segoe UI" pitchFamily="34" charset="0"/>
                <a:ea typeface="Segoe UI" pitchFamily="34" charset="0"/>
                <a:cs typeface="Segoe UI" pitchFamily="34" charset="0"/>
              </a:rPr>
              <a:t>biên</a:t>
            </a:r>
            <a:r>
              <a:rPr lang="en-US" sz="2000">
                <a:solidFill>
                  <a:prstClr val="black"/>
                </a:solidFill>
                <a:latin typeface="Segoe UI" pitchFamily="34" charset="0"/>
                <a:ea typeface="Segoe UI" pitchFamily="34" charset="0"/>
                <a:cs typeface="Segoe UI" pitchFamily="34" charset="0"/>
              </a:rPr>
              <a:t> </a:t>
            </a:r>
            <a:r>
              <a:rPr lang="en-US" sz="2000" smtClean="0">
                <a:solidFill>
                  <a:prstClr val="black"/>
                </a:solidFill>
                <a:latin typeface="Segoe UI" pitchFamily="34" charset="0"/>
                <a:ea typeface="Segoe UI" pitchFamily="34" charset="0"/>
                <a:cs typeface="Segoe UI" pitchFamily="34" charset="0"/>
              </a:rPr>
              <a:t>dịch </a:t>
            </a:r>
            <a:r>
              <a:rPr lang="en-US" sz="2000" dirty="0" err="1">
                <a:solidFill>
                  <a:prstClr val="black"/>
                </a:solidFill>
                <a:latin typeface="Segoe UI" pitchFamily="34" charset="0"/>
                <a:ea typeface="Segoe UI" pitchFamily="34" charset="0"/>
                <a:cs typeface="Segoe UI" pitchFamily="34" charset="0"/>
              </a:rPr>
              <a:t>lại</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đóng</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gói</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lại</a:t>
            </a:r>
            <a:r>
              <a:rPr lang="en-US" sz="2000" dirty="0">
                <a:solidFill>
                  <a:prstClr val="black"/>
                </a:solidFill>
                <a:latin typeface="Segoe UI" pitchFamily="34" charset="0"/>
                <a:ea typeface="Segoe UI" pitchFamily="34" charset="0"/>
                <a:cs typeface="Segoe UI" pitchFamily="34" charset="0"/>
              </a:rPr>
              <a:t>), deploy </a:t>
            </a:r>
            <a:r>
              <a:rPr lang="en-US" sz="2000" dirty="0" err="1">
                <a:solidFill>
                  <a:prstClr val="black"/>
                </a:solidFill>
                <a:latin typeface="Segoe UI" pitchFamily="34" charset="0"/>
                <a:ea typeface="Segoe UI" pitchFamily="34" charset="0"/>
                <a:cs typeface="Segoe UI" pitchFamily="34" charset="0"/>
              </a:rPr>
              <a:t>lại</a:t>
            </a:r>
            <a:endParaRPr lang="en-US" sz="2000" dirty="0">
              <a:solidFill>
                <a:prstClr val="black"/>
              </a:solidFill>
              <a:latin typeface="Segoe UI" pitchFamily="34" charset="0"/>
              <a:ea typeface="Segoe UI" pitchFamily="34" charset="0"/>
              <a:cs typeface="Segoe UI" pitchFamily="34" charset="0"/>
            </a:endParaRPr>
          </a:p>
        </p:txBody>
      </p:sp>
      <p:sp>
        <p:nvSpPr>
          <p:cNvPr id="9" name="TextBox 8"/>
          <p:cNvSpPr txBox="1"/>
          <p:nvPr/>
        </p:nvSpPr>
        <p:spPr>
          <a:xfrm>
            <a:off x="762000" y="4648200"/>
            <a:ext cx="7772400" cy="707886"/>
          </a:xfrm>
          <a:prstGeom prst="rect">
            <a:avLst/>
          </a:prstGeom>
          <a:noFill/>
        </p:spPr>
        <p:txBody>
          <a:bodyPr wrap="square" rtlCol="0">
            <a:spAutoFit/>
          </a:bodyPr>
          <a:lstStyle/>
          <a:p>
            <a:pPr fontAlgn="base">
              <a:spcBef>
                <a:spcPct val="0"/>
              </a:spcBef>
              <a:spcAft>
                <a:spcPct val="0"/>
              </a:spcAft>
            </a:pPr>
            <a:r>
              <a:rPr lang="en-US" sz="2000" dirty="0">
                <a:solidFill>
                  <a:prstClr val="black"/>
                </a:solidFill>
                <a:latin typeface="Segoe UI" pitchFamily="34" charset="0"/>
                <a:ea typeface="Segoe UI" pitchFamily="34" charset="0"/>
                <a:cs typeface="Segoe UI" pitchFamily="34" charset="0"/>
                <a:sym typeface="Wingdings" panose="05000000000000000000" pitchFamily="2" charset="2"/>
              </a:rPr>
              <a:t></a:t>
            </a:r>
            <a:r>
              <a:rPr lang="en-US" sz="2000" dirty="0">
                <a:solidFill>
                  <a:prstClr val="black"/>
                </a:solidFill>
                <a:latin typeface="Segoe UI" pitchFamily="34" charset="0"/>
                <a:ea typeface="Segoe UI" pitchFamily="34" charset="0"/>
                <a:cs typeface="Segoe UI" pitchFamily="34" charset="0"/>
              </a:rPr>
              <a:t> Servlet </a:t>
            </a:r>
            <a:r>
              <a:rPr lang="en-US" sz="2000" dirty="0" err="1">
                <a:solidFill>
                  <a:prstClr val="black"/>
                </a:solidFill>
                <a:latin typeface="Segoe UI" pitchFamily="34" charset="0"/>
                <a:ea typeface="Segoe UI" pitchFamily="34" charset="0"/>
                <a:cs typeface="Segoe UI" pitchFamily="34" charset="0"/>
              </a:rPr>
              <a:t>rất</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mạnh</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về</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xử</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lý</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và</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điều</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phối</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nhưng</a:t>
            </a:r>
            <a:r>
              <a:rPr lang="en-US" sz="2000" dirty="0">
                <a:solidFill>
                  <a:prstClr val="black"/>
                </a:solidFill>
                <a:latin typeface="Segoe UI" pitchFamily="34" charset="0"/>
                <a:ea typeface="Segoe UI" pitchFamily="34" charset="0"/>
                <a:cs typeface="Segoe UI" pitchFamily="34" charset="0"/>
              </a:rPr>
              <a:t> Servlet </a:t>
            </a:r>
            <a:r>
              <a:rPr lang="en-US" sz="2000" dirty="0" err="1">
                <a:solidFill>
                  <a:prstClr val="black"/>
                </a:solidFill>
                <a:latin typeface="Segoe UI" pitchFamily="34" charset="0"/>
                <a:ea typeface="Segoe UI" pitchFamily="34" charset="0"/>
                <a:cs typeface="Segoe UI" pitchFamily="34" charset="0"/>
              </a:rPr>
              <a:t>lại</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rất</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yếu</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về</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tạo</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giao</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diện</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và</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bảo</a:t>
            </a:r>
            <a:r>
              <a:rPr lang="en-US" sz="2000" dirty="0">
                <a:solidFill>
                  <a:prstClr val="black"/>
                </a:solidFill>
                <a:latin typeface="Segoe UI" pitchFamily="34" charset="0"/>
                <a:ea typeface="Segoe UI" pitchFamily="34" charset="0"/>
                <a:cs typeface="Segoe UI" pitchFamily="34" charset="0"/>
              </a:rPr>
              <a:t> </a:t>
            </a:r>
            <a:r>
              <a:rPr lang="en-US" sz="2000" dirty="0" err="1">
                <a:solidFill>
                  <a:prstClr val="black"/>
                </a:solidFill>
                <a:latin typeface="Segoe UI" pitchFamily="34" charset="0"/>
                <a:ea typeface="Segoe UI" pitchFamily="34" charset="0"/>
                <a:cs typeface="Segoe UI" pitchFamily="34" charset="0"/>
              </a:rPr>
              <a:t>trì</a:t>
            </a:r>
            <a:r>
              <a:rPr lang="en-US" sz="2000" dirty="0">
                <a:solidFill>
                  <a:prstClr val="black"/>
                </a:solidFill>
                <a:latin typeface="Segoe UI" pitchFamily="34" charset="0"/>
                <a:ea typeface="Segoe UI" pitchFamily="34" charset="0"/>
                <a:cs typeface="Segoe UI" pitchFamily="34" charset="0"/>
              </a:rPr>
              <a:t> web</a:t>
            </a:r>
          </a:p>
        </p:txBody>
      </p:sp>
    </p:spTree>
    <p:extLst>
      <p:ext uri="{BB962C8B-B14F-4D97-AF65-F5344CB8AC3E}">
        <p14:creationId xmlns:p14="http://schemas.microsoft.com/office/powerpoint/2010/main" val="176997275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254848"/>
            <a:ext cx="8229600" cy="613833"/>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vi-VN" smtClean="0"/>
              <a:t>JSP và Servlet</a:t>
            </a:r>
            <a:endParaRPr lang="en-US" dirty="0"/>
          </a:p>
        </p:txBody>
      </p:sp>
      <p:sp>
        <p:nvSpPr>
          <p:cNvPr id="6" name="Content Placeholder 2"/>
          <p:cNvSpPr txBox="1">
            <a:spLocks/>
          </p:cNvSpPr>
          <p:nvPr/>
        </p:nvSpPr>
        <p:spPr>
          <a:xfrm>
            <a:off x="304800" y="914400"/>
            <a:ext cx="8229600" cy="449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00" b="1" dirty="0" smtClean="0">
                <a:solidFill>
                  <a:schemeClr val="accent6">
                    <a:lumMod val="75000"/>
                  </a:schemeClr>
                </a:solidFill>
              </a:rPr>
              <a:t>JSP</a:t>
            </a:r>
            <a:endParaRPr lang="en-US" sz="2600" b="1" dirty="0">
              <a:solidFill>
                <a:schemeClr val="accent6">
                  <a:lumMod val="75000"/>
                </a:schemeClr>
              </a:solidFill>
            </a:endParaRPr>
          </a:p>
          <a:p>
            <a:pPr lvl="1"/>
            <a:r>
              <a:rPr lang="en-US" dirty="0" err="1"/>
              <a:t>Đơn</a:t>
            </a:r>
            <a:r>
              <a:rPr lang="en-US" dirty="0"/>
              <a:t> </a:t>
            </a:r>
            <a:r>
              <a:rPr lang="en-US" dirty="0" err="1"/>
              <a:t>giản</a:t>
            </a:r>
            <a:r>
              <a:rPr lang="en-US" dirty="0"/>
              <a:t> </a:t>
            </a:r>
            <a:r>
              <a:rPr lang="en-US" dirty="0" err="1"/>
              <a:t>hóa</a:t>
            </a:r>
            <a:r>
              <a:rPr lang="en-US" dirty="0"/>
              <a:t> </a:t>
            </a:r>
            <a:r>
              <a:rPr lang="en-US" dirty="0" err="1"/>
              <a:t>việc</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Web </a:t>
            </a:r>
            <a:r>
              <a:rPr lang="en-US" dirty="0" err="1"/>
              <a:t>với</a:t>
            </a:r>
            <a:r>
              <a:rPr lang="en-US" dirty="0"/>
              <a:t> JSP, JavaBeans </a:t>
            </a:r>
            <a:r>
              <a:rPr lang="en-US" dirty="0" err="1"/>
              <a:t>và</a:t>
            </a:r>
            <a:r>
              <a:rPr lang="en-US" dirty="0"/>
              <a:t> custom tags</a:t>
            </a:r>
          </a:p>
          <a:p>
            <a:pPr lvl="1"/>
            <a:r>
              <a:rPr lang="en-US" dirty="0" err="1"/>
              <a:t>Hỗ</a:t>
            </a:r>
            <a:r>
              <a:rPr lang="en-US" dirty="0"/>
              <a:t> </a:t>
            </a:r>
            <a:r>
              <a:rPr lang="en-US" dirty="0" err="1"/>
              <a:t>trợ</a:t>
            </a:r>
            <a:r>
              <a:rPr lang="en-US" dirty="0"/>
              <a:t> </a:t>
            </a:r>
            <a:r>
              <a:rPr lang="en-US" dirty="0" err="1"/>
              <a:t>tái</a:t>
            </a:r>
            <a:r>
              <a:rPr lang="en-US" dirty="0"/>
              <a:t> </a:t>
            </a:r>
            <a:r>
              <a:rPr lang="en-US" dirty="0" err="1"/>
              <a:t>sử</a:t>
            </a:r>
            <a:r>
              <a:rPr lang="en-US" dirty="0"/>
              <a:t> </a:t>
            </a:r>
            <a:r>
              <a:rPr lang="en-US" dirty="0" err="1"/>
              <a:t>dụng</a:t>
            </a:r>
            <a:r>
              <a:rPr lang="en-US" dirty="0"/>
              <a:t> </a:t>
            </a:r>
            <a:r>
              <a:rPr lang="en-US" dirty="0" err="1"/>
              <a:t>phần</a:t>
            </a:r>
            <a:r>
              <a:rPr lang="en-US" dirty="0"/>
              <a:t> </a:t>
            </a:r>
            <a:r>
              <a:rPr lang="en-US" dirty="0" err="1"/>
              <a:t>mềm</a:t>
            </a:r>
            <a:r>
              <a:rPr lang="en-US" dirty="0"/>
              <a:t> qua </a:t>
            </a:r>
            <a:r>
              <a:rPr lang="en-US" dirty="0" err="1"/>
              <a:t>các</a:t>
            </a:r>
            <a:r>
              <a:rPr lang="en-US" dirty="0"/>
              <a:t> components (JavaBeans, Custom tags)</a:t>
            </a:r>
          </a:p>
          <a:p>
            <a:pPr lvl="1"/>
            <a:r>
              <a:rPr lang="en-US" dirty="0" err="1"/>
              <a:t>Tự</a:t>
            </a:r>
            <a:r>
              <a:rPr lang="en-US" dirty="0"/>
              <a:t> </a:t>
            </a:r>
            <a:r>
              <a:rPr lang="en-US" dirty="0" err="1"/>
              <a:t>động</a:t>
            </a:r>
            <a:r>
              <a:rPr lang="en-US" dirty="0"/>
              <a:t> </a:t>
            </a:r>
            <a:r>
              <a:rPr lang="en-US" dirty="0" err="1"/>
              <a:t>triển</a:t>
            </a:r>
            <a:r>
              <a:rPr lang="en-US" dirty="0"/>
              <a:t> </a:t>
            </a:r>
            <a:r>
              <a:rPr lang="en-US" dirty="0" err="1"/>
              <a:t>khai</a:t>
            </a:r>
            <a:endParaRPr lang="en-US" dirty="0"/>
          </a:p>
          <a:p>
            <a:pPr lvl="1"/>
            <a:r>
              <a:rPr lang="en-US" dirty="0" err="1"/>
              <a:t>Tự</a:t>
            </a:r>
            <a:r>
              <a:rPr lang="en-US" dirty="0"/>
              <a:t> </a:t>
            </a:r>
            <a:r>
              <a:rPr lang="en-US" dirty="0" err="1"/>
              <a:t>biên</a:t>
            </a:r>
            <a:r>
              <a:rPr lang="en-US" dirty="0"/>
              <a:t> </a:t>
            </a:r>
            <a:r>
              <a:rPr lang="en-US" dirty="0" err="1"/>
              <a:t>dịch</a:t>
            </a:r>
            <a:r>
              <a:rPr lang="en-US" dirty="0"/>
              <a:t> </a:t>
            </a:r>
            <a:r>
              <a:rPr lang="en-US" dirty="0" err="1"/>
              <a:t>lại</a:t>
            </a:r>
            <a:r>
              <a:rPr lang="en-US" dirty="0"/>
              <a:t> </a:t>
            </a:r>
            <a:r>
              <a:rPr lang="en-US" dirty="0" err="1"/>
              <a:t>các</a:t>
            </a:r>
            <a:r>
              <a:rPr lang="en-US" dirty="0"/>
              <a:t> </a:t>
            </a:r>
            <a:r>
              <a:rPr lang="en-US" dirty="0" err="1"/>
              <a:t>trạng</a:t>
            </a:r>
            <a:r>
              <a:rPr lang="en-US" dirty="0"/>
              <a:t> JSP </a:t>
            </a:r>
            <a:r>
              <a:rPr lang="en-US" dirty="0" err="1"/>
              <a:t>khi</a:t>
            </a:r>
            <a:r>
              <a:rPr lang="en-US" dirty="0"/>
              <a:t> </a:t>
            </a:r>
            <a:r>
              <a:rPr lang="en-US" dirty="0" err="1"/>
              <a:t>có</a:t>
            </a:r>
            <a:r>
              <a:rPr lang="en-US" dirty="0"/>
              <a:t> </a:t>
            </a:r>
            <a:r>
              <a:rPr lang="en-US" dirty="0" err="1"/>
              <a:t>thay</a:t>
            </a:r>
            <a:r>
              <a:rPr lang="en-US" dirty="0"/>
              <a:t> </a:t>
            </a:r>
            <a:r>
              <a:rPr lang="en-US" dirty="0" err="1"/>
              <a:t>đổi</a:t>
            </a:r>
            <a:endParaRPr lang="en-US" dirty="0"/>
          </a:p>
          <a:p>
            <a:pPr lvl="1"/>
            <a:r>
              <a:rPr lang="en-US" dirty="0" err="1"/>
              <a:t>Độc</a:t>
            </a:r>
            <a:r>
              <a:rPr lang="en-US" dirty="0"/>
              <a:t> </a:t>
            </a:r>
            <a:r>
              <a:rPr lang="en-US" dirty="0" err="1"/>
              <a:t>lập</a:t>
            </a:r>
            <a:r>
              <a:rPr lang="en-US" dirty="0"/>
              <a:t> </a:t>
            </a:r>
            <a:r>
              <a:rPr lang="en-US" dirty="0" smtClean="0"/>
              <a:t>platform</a:t>
            </a:r>
            <a:endParaRPr lang="en-US" dirty="0"/>
          </a:p>
          <a:p>
            <a:pPr marL="400050" lvl="1" indent="0">
              <a:buNone/>
            </a:pPr>
            <a:r>
              <a:rPr lang="en-US" dirty="0">
                <a:sym typeface="Wingdings" panose="05000000000000000000" pitchFamily="2" charset="2"/>
              </a:rPr>
              <a:t></a:t>
            </a:r>
            <a:r>
              <a:rPr lang="en-US" dirty="0"/>
              <a:t>JSP </a:t>
            </a:r>
            <a:r>
              <a:rPr lang="en-US" dirty="0" err="1"/>
              <a:t>mạnh</a:t>
            </a:r>
            <a:r>
              <a:rPr lang="en-US" dirty="0"/>
              <a:t> </a:t>
            </a:r>
            <a:r>
              <a:rPr lang="en-US" dirty="0" err="1"/>
              <a:t>về</a:t>
            </a:r>
            <a:r>
              <a:rPr lang="en-US" dirty="0"/>
              <a:t> </a:t>
            </a:r>
            <a:r>
              <a:rPr lang="en-US" dirty="0" err="1"/>
              <a:t>xử</a:t>
            </a:r>
            <a:r>
              <a:rPr lang="en-US" dirty="0"/>
              <a:t> </a:t>
            </a:r>
            <a:r>
              <a:rPr lang="en-US" dirty="0" err="1"/>
              <a:t>lý</a:t>
            </a:r>
            <a:r>
              <a:rPr lang="en-US" dirty="0"/>
              <a:t> </a:t>
            </a:r>
            <a:r>
              <a:rPr lang="en-US" dirty="0" err="1"/>
              <a:t>hiển</a:t>
            </a:r>
            <a:r>
              <a:rPr lang="en-US" dirty="0"/>
              <a:t> </a:t>
            </a:r>
            <a:r>
              <a:rPr lang="en-US" dirty="0" err="1"/>
              <a:t>thị</a:t>
            </a:r>
            <a:r>
              <a:rPr lang="en-US" dirty="0"/>
              <a:t> </a:t>
            </a:r>
            <a:r>
              <a:rPr lang="en-US" dirty="0" err="1"/>
              <a:t>nhưng</a:t>
            </a:r>
            <a:r>
              <a:rPr lang="en-US" dirty="0"/>
              <a:t> </a:t>
            </a:r>
            <a:r>
              <a:rPr lang="en-US" dirty="0" err="1"/>
              <a:t>lại</a:t>
            </a:r>
            <a:r>
              <a:rPr lang="en-US" dirty="0"/>
              <a:t> </a:t>
            </a:r>
            <a:r>
              <a:rPr lang="en-US" dirty="0" err="1"/>
              <a:t>yếu</a:t>
            </a:r>
            <a:r>
              <a:rPr lang="en-US" dirty="0"/>
              <a:t> </a:t>
            </a:r>
            <a:r>
              <a:rPr lang="en-US" dirty="0" err="1"/>
              <a:t>về</a:t>
            </a:r>
            <a:r>
              <a:rPr lang="en-US" dirty="0"/>
              <a:t> </a:t>
            </a:r>
            <a:r>
              <a:rPr lang="en-US" dirty="0" err="1"/>
              <a:t>xử</a:t>
            </a:r>
            <a:r>
              <a:rPr lang="en-US" dirty="0"/>
              <a:t> </a:t>
            </a:r>
            <a:r>
              <a:rPr lang="en-US" dirty="0" err="1"/>
              <a:t>lý</a:t>
            </a:r>
            <a:r>
              <a:rPr lang="en-US" dirty="0"/>
              <a:t> </a:t>
            </a:r>
            <a:r>
              <a:rPr lang="en-US" dirty="0" err="1"/>
              <a:t>nghiệp</a:t>
            </a:r>
            <a:r>
              <a:rPr lang="en-US" dirty="0"/>
              <a:t> </a:t>
            </a:r>
            <a:r>
              <a:rPr lang="en-US" dirty="0" err="1"/>
              <a:t>vụ</a:t>
            </a:r>
            <a:r>
              <a:rPr lang="en-US" dirty="0"/>
              <a:t> </a:t>
            </a:r>
            <a:r>
              <a:rPr lang="en-US" dirty="0" err="1"/>
              <a:t>và</a:t>
            </a:r>
            <a:r>
              <a:rPr lang="en-US" dirty="0"/>
              <a:t> </a:t>
            </a:r>
            <a:r>
              <a:rPr lang="en-US" dirty="0" err="1"/>
              <a:t>điều</a:t>
            </a:r>
            <a:r>
              <a:rPr lang="en-US" dirty="0"/>
              <a:t> </a:t>
            </a:r>
            <a:r>
              <a:rPr lang="en-US" dirty="0" err="1"/>
              <a:t>phối</a:t>
            </a:r>
            <a:endParaRPr lang="en-US" dirty="0"/>
          </a:p>
          <a:p>
            <a:endParaRPr lang="en-US" dirty="0" smtClean="0"/>
          </a:p>
          <a:p>
            <a:endParaRPr lang="en-US" dirty="0"/>
          </a:p>
        </p:txBody>
      </p:sp>
    </p:spTree>
    <p:extLst>
      <p:ext uri="{BB962C8B-B14F-4D97-AF65-F5344CB8AC3E}">
        <p14:creationId xmlns:p14="http://schemas.microsoft.com/office/powerpoint/2010/main" val="380178917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254848"/>
            <a:ext cx="8229600" cy="613833"/>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vi-VN" smtClean="0"/>
              <a:t>JSP và Servlet</a:t>
            </a:r>
            <a:endParaRPr lang="en-US" dirty="0"/>
          </a:p>
        </p:txBody>
      </p:sp>
      <p:sp>
        <p:nvSpPr>
          <p:cNvPr id="6" name="Content Placeholder 2"/>
          <p:cNvSpPr txBox="1">
            <a:spLocks/>
          </p:cNvSpPr>
          <p:nvPr/>
        </p:nvSpPr>
        <p:spPr>
          <a:xfrm>
            <a:off x="304800" y="914400"/>
            <a:ext cx="8229600" cy="3657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Trong thực tế, chúng ta kết hợp sức mạnh của Servlet và JSP vào mô hình MVC (Model-View-Controller)</a:t>
            </a:r>
          </a:p>
          <a:p>
            <a:pPr lvl="1"/>
            <a:r>
              <a:rPr lang="en-US" smtClean="0"/>
              <a:t> Các </a:t>
            </a:r>
            <a:r>
              <a:rPr lang="en-US"/>
              <a:t>Servlet đóng vai trò làm Controller</a:t>
            </a:r>
          </a:p>
          <a:p>
            <a:pPr lvl="1"/>
            <a:r>
              <a:rPr lang="en-US" smtClean="0"/>
              <a:t> Các </a:t>
            </a:r>
            <a:r>
              <a:rPr lang="en-US"/>
              <a:t>trang JSP đóng vai trò làm View</a:t>
            </a:r>
          </a:p>
          <a:p>
            <a:pPr lvl="1"/>
            <a:r>
              <a:rPr lang="en-US" smtClean="0"/>
              <a:t> Model: đóng vai trò xử lý nghiệp vụ, sử </a:t>
            </a:r>
            <a:r>
              <a:rPr lang="en-US"/>
              <a:t>dụng các công nghệ sẵn có khác (JDBC, hibernate, ...)</a:t>
            </a:r>
          </a:p>
          <a:p>
            <a:pPr marL="0" indent="0">
              <a:buNone/>
            </a:pPr>
            <a:endParaRPr lang="en-US" smtClean="0"/>
          </a:p>
          <a:p>
            <a:endParaRPr lang="en-US" dirty="0"/>
          </a:p>
        </p:txBody>
      </p:sp>
    </p:spTree>
    <p:extLst>
      <p:ext uri="{BB962C8B-B14F-4D97-AF65-F5344CB8AC3E}">
        <p14:creationId xmlns:p14="http://schemas.microsoft.com/office/powerpoint/2010/main" val="205862921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990600"/>
            <a:ext cx="7696200" cy="4267200"/>
          </a:xfrm>
        </p:spPr>
        <p:txBody>
          <a:bodyPr/>
          <a:lstStyle/>
          <a:p>
            <a:r>
              <a:rPr lang="en-US" smtClean="0"/>
              <a:t> Cách xử lý trang JSP</a:t>
            </a:r>
            <a:endParaRPr lang="en-US"/>
          </a:p>
        </p:txBody>
      </p:sp>
      <p:sp>
        <p:nvSpPr>
          <p:cNvPr id="5" name="Title 1"/>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Vòng đời của một trang JSP</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09466"/>
            <a:ext cx="6858000" cy="399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50070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Vòng đời của một trang JSP</a:t>
            </a:r>
            <a:endParaRPr lang="en-US" dirty="0"/>
          </a:p>
        </p:txBody>
      </p:sp>
      <p:sp>
        <p:nvSpPr>
          <p:cNvPr id="6" name="Content Placeholder 2"/>
          <p:cNvSpPr txBox="1">
            <a:spLocks/>
          </p:cNvSpPr>
          <p:nvPr/>
        </p:nvSpPr>
        <p:spPr>
          <a:xfrm>
            <a:off x="304800" y="914400"/>
            <a:ext cx="8229600" cy="502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2400" smtClean="0"/>
              <a:t>Vòng </a:t>
            </a:r>
            <a:r>
              <a:rPr lang="vi-VN" sz="2400"/>
              <a:t>đời của JSP có thể được định nghĩa như là toàn bộ tiến trình từ khi tạo ra đến khi hủy nó, tương tự như vòng đời của một Servlet, nhưng thêm một bước để biên dịch một JSP thành Servlet</a:t>
            </a:r>
            <a:r>
              <a:rPr lang="vi-VN" sz="2400" smtClean="0"/>
              <a:t>.</a:t>
            </a:r>
            <a:endParaRPr lang="en-US" sz="2400" smtClean="0"/>
          </a:p>
          <a:p>
            <a:r>
              <a:rPr lang="en-US" sz="2400"/>
              <a:t>Các giai đoạn trong vòng đời trang JSP</a:t>
            </a:r>
          </a:p>
          <a:p>
            <a:pPr lvl="1"/>
            <a:r>
              <a:rPr lang="en-US"/>
              <a:t>Translation</a:t>
            </a:r>
          </a:p>
          <a:p>
            <a:pPr lvl="1"/>
            <a:r>
              <a:rPr lang="en-US"/>
              <a:t>Compile</a:t>
            </a:r>
          </a:p>
          <a:p>
            <a:pPr lvl="1"/>
            <a:r>
              <a:rPr lang="en-US"/>
              <a:t>Execution</a:t>
            </a:r>
          </a:p>
          <a:p>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124200"/>
            <a:ext cx="1414899" cy="2651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662987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Vòng đời của một trang JSP</a:t>
            </a:r>
            <a:endParaRPr lang="en-US" dirty="0"/>
          </a:p>
        </p:txBody>
      </p:sp>
      <p:sp>
        <p:nvSpPr>
          <p:cNvPr id="6" name="Content Placeholder 2"/>
          <p:cNvSpPr txBox="1">
            <a:spLocks/>
          </p:cNvSpPr>
          <p:nvPr/>
        </p:nvSpPr>
        <p:spPr>
          <a:xfrm>
            <a:off x="304800" y="914400"/>
            <a:ext cx="8229600" cy="487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Các phương thức trong giai đoạn thực thi</a:t>
            </a:r>
          </a:p>
          <a:p>
            <a:endParaRPr lang="en-US" dirty="0"/>
          </a:p>
        </p:txBody>
      </p:sp>
      <p:pic>
        <p:nvPicPr>
          <p:cNvPr id="7" name="Picture 6" descr="image22"/>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1077"/>
            <a:ext cx="5644139" cy="4044935"/>
          </a:xfrm>
          <a:prstGeom prst="rect">
            <a:avLst/>
          </a:prstGeom>
          <a:noFill/>
        </p:spPr>
      </p:pic>
    </p:spTree>
    <p:extLst>
      <p:ext uri="{BB962C8B-B14F-4D97-AF65-F5344CB8AC3E}">
        <p14:creationId xmlns:p14="http://schemas.microsoft.com/office/powerpoint/2010/main" val="73542590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Web Application</a:t>
            </a:r>
            <a:endParaRPr lang="en-US" dirty="0"/>
          </a:p>
        </p:txBody>
      </p:sp>
      <p:sp>
        <p:nvSpPr>
          <p:cNvPr id="2" name="Content Placeholder 1"/>
          <p:cNvSpPr>
            <a:spLocks noGrp="1"/>
          </p:cNvSpPr>
          <p:nvPr>
            <p:ph idx="1"/>
          </p:nvPr>
        </p:nvSpPr>
        <p:spPr>
          <a:xfrm>
            <a:off x="304800" y="914400"/>
            <a:ext cx="8077200" cy="5410200"/>
          </a:xfrm>
        </p:spPr>
        <p:txBody>
          <a:bodyPr/>
          <a:lstStyle/>
          <a:p>
            <a:r>
              <a:rPr lang="en-US"/>
              <a:t>Web Application là 1 gói triển khai, gồm:</a:t>
            </a:r>
          </a:p>
          <a:p>
            <a:pPr lvl="1"/>
            <a:r>
              <a:rPr lang="en-US"/>
              <a:t>Web components (Servlet và JSP)</a:t>
            </a:r>
          </a:p>
          <a:p>
            <a:pPr lvl="1"/>
            <a:r>
              <a:rPr lang="en-US"/>
              <a:t>Tài nguyên tĩnh như images</a:t>
            </a:r>
          </a:p>
          <a:p>
            <a:pPr lvl="1"/>
            <a:r>
              <a:rPr lang="en-US"/>
              <a:t>Helper classes (sử dụng bởi web components)</a:t>
            </a:r>
          </a:p>
          <a:p>
            <a:pPr lvl="1"/>
            <a:r>
              <a:rPr lang="en-US"/>
              <a:t>Thư việc Libraries</a:t>
            </a:r>
          </a:p>
          <a:p>
            <a:pPr lvl="1"/>
            <a:r>
              <a:rPr lang="en-US"/>
              <a:t>Deployment desciptor (web.xml)</a:t>
            </a:r>
          </a:p>
          <a:p>
            <a:r>
              <a:rPr lang="en-US"/>
              <a:t>Web Application có thể được tổ chức thành:</a:t>
            </a:r>
          </a:p>
          <a:p>
            <a:pPr lvl="1"/>
            <a:r>
              <a:rPr lang="en-US"/>
              <a:t>Phân cấp các thư mục và files ( dạng chưa đóng gói)</a:t>
            </a:r>
          </a:p>
          <a:p>
            <a:pPr lvl="1"/>
            <a:r>
              <a:rPr lang="en-US"/>
              <a:t>File *.WAR: dạng đóng gói ( bên trong có phân cấp ), sử dụng khi muốn triển khai trên một remote machine</a:t>
            </a:r>
          </a:p>
          <a:p>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1134538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Vòng đời của một trang JSP</a:t>
            </a:r>
            <a:endParaRPr lang="en-US" dirty="0"/>
          </a:p>
        </p:txBody>
      </p:sp>
      <p:sp>
        <p:nvSpPr>
          <p:cNvPr id="4" name="Content Placeholder 2"/>
          <p:cNvSpPr txBox="1">
            <a:spLocks/>
          </p:cNvSpPr>
          <p:nvPr/>
        </p:nvSpPr>
        <p:spPr>
          <a:xfrm>
            <a:off x="381000" y="914400"/>
            <a:ext cx="82296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K</a:t>
            </a:r>
            <a:r>
              <a:rPr lang="en-US" sz="1800" smtClean="0"/>
              <a:t>hởi tạo trang JSP</a:t>
            </a:r>
          </a:p>
          <a:p>
            <a:pPr lvl="1"/>
            <a:r>
              <a:rPr lang="vi-VN" sz="1800" smtClean="0"/>
              <a:t>Khi </a:t>
            </a:r>
            <a:r>
              <a:rPr lang="vi-VN" sz="1800"/>
              <a:t>container tải một JSP, nó gọi phương thức jspInit() trước khi phục vụ bất kỳ yêu cầu nào. Nếu bạn cần thực hiện sự khởi tạo JSP riêng, ghi </a:t>
            </a:r>
            <a:r>
              <a:rPr lang="vi-VN" sz="1800" smtClean="0"/>
              <a:t>đ</a:t>
            </a:r>
            <a:r>
              <a:rPr lang="en-US" sz="1800"/>
              <a:t>è</a:t>
            </a:r>
            <a:r>
              <a:rPr lang="vi-VN" sz="1800" smtClean="0"/>
              <a:t> </a:t>
            </a:r>
            <a:r>
              <a:rPr lang="vi-VN" sz="1800"/>
              <a:t>phương thức jspInit</a:t>
            </a:r>
            <a:r>
              <a:rPr lang="vi-VN" sz="1800" smtClean="0"/>
              <a:t>():</a:t>
            </a:r>
            <a:endParaRPr lang="en-US" sz="1800" smtClean="0"/>
          </a:p>
          <a:p>
            <a:pPr lvl="1"/>
            <a:endParaRPr lang="en-US" sz="1800" smtClean="0"/>
          </a:p>
          <a:p>
            <a:pPr lvl="1"/>
            <a:endParaRPr lang="en-US" sz="1800" smtClean="0"/>
          </a:p>
          <a:p>
            <a:pPr marL="0" indent="0">
              <a:buNone/>
            </a:pPr>
            <a:endParaRPr lang="en-US" sz="1800"/>
          </a:p>
          <a:p>
            <a:r>
              <a:rPr lang="en-US" sz="1800" smtClean="0"/>
              <a:t>Thực thi JSP</a:t>
            </a:r>
          </a:p>
          <a:p>
            <a:pPr lvl="1"/>
            <a:r>
              <a:rPr lang="en-US" sz="1800"/>
              <a:t>K</a:t>
            </a:r>
            <a:r>
              <a:rPr lang="vi-VN" sz="1800" smtClean="0"/>
              <a:t>hi </a:t>
            </a:r>
            <a:r>
              <a:rPr lang="vi-VN" sz="1800"/>
              <a:t>một trình duyệt yêu cầu một JSP và trang đã được tải và được khởi tạo, thì JSP engine triệu hồi phương thức </a:t>
            </a:r>
            <a:r>
              <a:rPr lang="vi-VN" sz="1800" b="1"/>
              <a:t>_jspService()</a:t>
            </a:r>
            <a:r>
              <a:rPr lang="vi-VN" sz="1800"/>
              <a:t> trong JSP đó.</a:t>
            </a:r>
          </a:p>
          <a:p>
            <a:pPr lvl="1"/>
            <a:r>
              <a:rPr lang="vi-VN" sz="1800"/>
              <a:t>Phương thức _jspService() nhận một </a:t>
            </a:r>
            <a:r>
              <a:rPr lang="vi-VN" sz="1800" b="1"/>
              <a:t>HttpServletRequest</a:t>
            </a:r>
            <a:r>
              <a:rPr lang="vi-VN" sz="1800"/>
              <a:t> và một </a:t>
            </a:r>
            <a:r>
              <a:rPr lang="vi-VN" sz="1800" b="1"/>
              <a:t>HttpServletResponse</a:t>
            </a:r>
            <a:r>
              <a:rPr lang="vi-VN" sz="1800"/>
              <a:t> như là các tham số của nó</a:t>
            </a:r>
            <a:r>
              <a:rPr lang="vi-VN" sz="1800" smtClean="0"/>
              <a:t>.</a:t>
            </a:r>
            <a:endParaRPr lang="en-US" sz="1800" smtClean="0"/>
          </a:p>
          <a:p>
            <a:pPr lvl="1"/>
            <a:r>
              <a:rPr lang="vi-VN" sz="1800"/>
              <a:t>Phương thức _jspService() </a:t>
            </a:r>
            <a:r>
              <a:rPr lang="vi-VN" sz="1800" smtClean="0"/>
              <a:t>của </a:t>
            </a:r>
            <a:r>
              <a:rPr lang="vi-VN" sz="1800"/>
              <a:t>JSP được triệu hồi một lần cho mỗi yêu cầu và nó chịu trách nhiệm tạo Response cho Request đó</a:t>
            </a:r>
          </a:p>
          <a:p>
            <a:endParaRPr lang="en-US" sz="1800" smtClean="0"/>
          </a:p>
          <a:p>
            <a:endParaRPr lang="en-US" sz="1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37096"/>
            <a:ext cx="2914648" cy="7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140" y="5410200"/>
            <a:ext cx="4155688"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787364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200" smtClean="0"/>
              <a:t>Hủy JSP</a:t>
            </a:r>
          </a:p>
          <a:p>
            <a:pPr lvl="1"/>
            <a:r>
              <a:rPr lang="vi-VN" sz="2200"/>
              <a:t>Phương thức </a:t>
            </a:r>
            <a:r>
              <a:rPr lang="vi-VN" sz="2200" b="1"/>
              <a:t>jspDestroy()</a:t>
            </a:r>
            <a:r>
              <a:rPr lang="vi-VN" sz="2200"/>
              <a:t> trong JSP là phương thức hủy tương đương với trong Servlet. Ghi đè phương thức </a:t>
            </a:r>
            <a:r>
              <a:rPr lang="vi-VN" sz="2200" smtClean="0"/>
              <a:t>jspDestroy</a:t>
            </a:r>
            <a:r>
              <a:rPr lang="en-US" sz="2200" smtClean="0"/>
              <a:t>()</a:t>
            </a:r>
            <a:r>
              <a:rPr lang="vi-VN" sz="2200" smtClean="0"/>
              <a:t> </a:t>
            </a:r>
            <a:r>
              <a:rPr lang="vi-VN" sz="2200"/>
              <a:t>khi bạn cần thực hiện bất kỳ quá trình hủy nào, ví dụ như giải phóng kết nối với Database, hoặc đóng các </a:t>
            </a:r>
            <a:r>
              <a:rPr lang="vi-VN" sz="2200" smtClean="0"/>
              <a:t>file</a:t>
            </a:r>
            <a:r>
              <a:rPr lang="en-US" sz="2200" smtClean="0"/>
              <a:t>, giải phóng tài nguyên</a:t>
            </a:r>
            <a:r>
              <a:rPr lang="vi-VN" sz="2200" smtClean="0"/>
              <a:t>…</a:t>
            </a:r>
            <a:endParaRPr lang="en-US" sz="2200"/>
          </a:p>
        </p:txBody>
      </p:sp>
      <p:sp>
        <p:nvSpPr>
          <p:cNvPr id="5" name="Title 1"/>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Vòng đời của một trang JSP</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74576"/>
            <a:ext cx="4158974"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59255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4800" y="254848"/>
            <a:ext cx="8229600" cy="613833"/>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mtClean="0"/>
              <a:t>Ví dụ</a:t>
            </a:r>
            <a:endParaRPr lang="en-US" dirty="0"/>
          </a:p>
        </p:txBody>
      </p:sp>
      <p:sp>
        <p:nvSpPr>
          <p:cNvPr id="2" name="Content Placeholder 1"/>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3352800" cy="187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19099" y="1414629"/>
            <a:ext cx="5334000" cy="1477328"/>
          </a:xfrm>
          <a:prstGeom prst="rect">
            <a:avLst/>
          </a:prstGeom>
        </p:spPr>
        <p:txBody>
          <a:bodyPr wrap="square">
            <a:spAutoFit/>
          </a:bodyPr>
          <a:lstStyle/>
          <a:p>
            <a:r>
              <a:rPr lang="en-US">
                <a:solidFill>
                  <a:schemeClr val="accent6">
                    <a:lumMod val="75000"/>
                  </a:schemeClr>
                </a:solidFill>
              </a:rPr>
              <a:t>public void _jspService(final javax.servlet.http.HttpServletRequest request, final javax.servlet.http.HttpServletResponse response)</a:t>
            </a:r>
          </a:p>
          <a:p>
            <a:r>
              <a:rPr lang="en-US">
                <a:solidFill>
                  <a:schemeClr val="accent6">
                    <a:lumMod val="75000"/>
                  </a:schemeClr>
                </a:solidFill>
              </a:rPr>
              <a:t>        throws java.io.IOException, javax.servlet.ServletException </a:t>
            </a:r>
            <a:r>
              <a:rPr lang="en-US" smtClean="0">
                <a:solidFill>
                  <a:schemeClr val="accent6">
                    <a:lumMod val="75000"/>
                  </a:schemeClr>
                </a:solidFill>
              </a:rPr>
              <a:t>{…}</a:t>
            </a:r>
            <a:endParaRPr lang="en-US">
              <a:solidFill>
                <a:schemeClr val="accent6">
                  <a:lumMod val="75000"/>
                </a:schemeClr>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61" y="3657600"/>
            <a:ext cx="8571084" cy="236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55334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6" name="Content Placeholder 2"/>
          <p:cNvSpPr txBox="1">
            <a:spLocks/>
          </p:cNvSpPr>
          <p:nvPr/>
        </p:nvSpPr>
        <p:spPr>
          <a:xfrm>
            <a:off x="304800" y="914400"/>
            <a:ext cx="8229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Cho phép chèn các đoạn mã nguồn java vào bên trong trang JSP</a:t>
            </a:r>
          </a:p>
          <a:p>
            <a:r>
              <a:rPr lang="en-US" smtClean="0"/>
              <a:t>Có 3 dạng:</a:t>
            </a:r>
          </a:p>
          <a:p>
            <a:pPr lvl="1"/>
            <a:r>
              <a:rPr lang="en-US" smtClean="0"/>
              <a:t>Expressions: &lt;%= Expressions %&gt;</a:t>
            </a:r>
          </a:p>
          <a:p>
            <a:pPr lvl="1"/>
            <a:r>
              <a:rPr lang="en-US" smtClean="0"/>
              <a:t>Scriptlets: &lt;% Code %&gt;</a:t>
            </a:r>
          </a:p>
          <a:p>
            <a:pPr lvl="1"/>
            <a:r>
              <a:rPr lang="en-US" smtClean="0"/>
              <a:t>Declarations: &lt;%! Declarations %&gt;</a:t>
            </a:r>
          </a:p>
          <a:p>
            <a:endParaRPr lang="en-US" dirty="0"/>
          </a:p>
        </p:txBody>
      </p:sp>
    </p:spTree>
    <p:extLst>
      <p:ext uri="{BB962C8B-B14F-4D97-AF65-F5344CB8AC3E}">
        <p14:creationId xmlns:p14="http://schemas.microsoft.com/office/powerpoint/2010/main" val="298579480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6" name="Content Placeholder 2"/>
          <p:cNvSpPr txBox="1">
            <a:spLocks/>
          </p:cNvSpPr>
          <p:nvPr/>
        </p:nvSpPr>
        <p:spPr>
          <a:xfrm>
            <a:off x="304800" y="914400"/>
            <a:ext cx="8686800" cy="541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smtClean="0"/>
              <a:t>JSP Expression</a:t>
            </a:r>
          </a:p>
          <a:p>
            <a:pPr lvl="1"/>
            <a:r>
              <a:rPr lang="en-US" sz="2200" smtClean="0"/>
              <a:t>Cú pháp:</a:t>
            </a:r>
          </a:p>
          <a:p>
            <a:pPr lvl="2"/>
            <a:r>
              <a:rPr lang="en-US" sz="2200" smtClean="0"/>
              <a:t>JSP : &lt;%= Java Expression %&gt;</a:t>
            </a:r>
          </a:p>
          <a:p>
            <a:pPr lvl="1"/>
            <a:r>
              <a:rPr lang="en-US" sz="2200" smtClean="0"/>
              <a:t>Lưu ý: Không được phép sử dụng dấu ; trong các Expression</a:t>
            </a:r>
          </a:p>
          <a:p>
            <a:pPr lvl="1"/>
            <a:r>
              <a:rPr lang="en-US" sz="2200"/>
              <a:t>Expression sau tính toán ra kết quả sẽ được chuyển thành một String</a:t>
            </a:r>
          </a:p>
          <a:p>
            <a:pPr lvl="1"/>
            <a:r>
              <a:rPr lang="en-US" sz="2200"/>
              <a:t>String được chèn trực tiếp vào bên trong Ouput Stream của Servlet.</a:t>
            </a:r>
          </a:p>
          <a:p>
            <a:pPr lvl="1"/>
            <a:r>
              <a:rPr lang="en-US" sz="2200"/>
              <a:t>Kết quả tương tự như:</a:t>
            </a:r>
          </a:p>
          <a:p>
            <a:pPr lvl="2"/>
            <a:r>
              <a:rPr lang="en-US" sz="2200" b="1"/>
              <a:t>out.println(Expression);</a:t>
            </a:r>
          </a:p>
          <a:p>
            <a:pPr lvl="1"/>
            <a:r>
              <a:rPr lang="en-US" sz="2200"/>
              <a:t>Trong Expression có thể sử dụng các biến:</a:t>
            </a:r>
          </a:p>
          <a:p>
            <a:pPr lvl="2"/>
            <a:r>
              <a:rPr lang="en-US" sz="2200"/>
              <a:t>Các biến được định nghĩa tường minh</a:t>
            </a:r>
          </a:p>
          <a:p>
            <a:pPr lvl="2"/>
            <a:r>
              <a:rPr lang="en-US" sz="2200"/>
              <a:t>Các đối tượng được tạo sẵn ngầm định</a:t>
            </a:r>
          </a:p>
          <a:p>
            <a:pPr lvl="1"/>
            <a:endParaRPr lang="en-US" sz="2200" dirty="0"/>
          </a:p>
        </p:txBody>
      </p:sp>
    </p:spTree>
    <p:extLst>
      <p:ext uri="{BB962C8B-B14F-4D97-AF65-F5344CB8AC3E}">
        <p14:creationId xmlns:p14="http://schemas.microsoft.com/office/powerpoint/2010/main" val="265124874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7" name="Content Placeholder 2"/>
          <p:cNvSpPr txBox="1">
            <a:spLocks/>
          </p:cNvSpPr>
          <p:nvPr/>
        </p:nvSpPr>
        <p:spPr>
          <a:xfrm>
            <a:off x="304800" y="914400"/>
            <a:ext cx="8229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 Ví dụ: Sử dụng JSP Expression</a:t>
            </a:r>
          </a:p>
          <a:p>
            <a:endParaRPr lang="en-US" smtClean="0"/>
          </a:p>
          <a:p>
            <a:endParaRPr lang="en-US" smtClean="0"/>
          </a:p>
          <a:p>
            <a:endParaRPr lang="en-US" smtClean="0"/>
          </a:p>
          <a:p>
            <a:endParaRPr lang="en-US" smtClean="0"/>
          </a:p>
          <a:p>
            <a:endParaRPr lang="en-US" smtClean="0"/>
          </a:p>
          <a:p>
            <a:endParaRPr lang="en-US" smtClean="0"/>
          </a:p>
          <a:p>
            <a:endParaRPr lang="en-US"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4724400" cy="1600200"/>
          </a:xfrm>
          <a:prstGeom prst="rect">
            <a:avLst/>
          </a:prstGeom>
          <a:noFill/>
        </p:spPr>
      </p:pic>
      <p:pic>
        <p:nvPicPr>
          <p:cNvPr id="9" name="Picture 8"/>
          <p:cNvPicPr/>
          <p:nvPr/>
        </p:nvPicPr>
        <p:blipFill>
          <a:blip r:embed="rId3"/>
          <a:stretch>
            <a:fillRect/>
          </a:stretch>
        </p:blipFill>
        <p:spPr>
          <a:xfrm>
            <a:off x="914400" y="3414168"/>
            <a:ext cx="5943600" cy="2566035"/>
          </a:xfrm>
          <a:prstGeom prst="rect">
            <a:avLst/>
          </a:prstGeom>
        </p:spPr>
      </p:pic>
    </p:spTree>
    <p:extLst>
      <p:ext uri="{BB962C8B-B14F-4D97-AF65-F5344CB8AC3E}">
        <p14:creationId xmlns:p14="http://schemas.microsoft.com/office/powerpoint/2010/main" val="169237642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pic>
        <p:nvPicPr>
          <p:cNvPr id="4" name="Content Placeholder 3"/>
          <p:cNvPicPr>
            <a:picLocks noGrp="1"/>
          </p:cNvPicPr>
          <p:nvPr>
            <p:ph idx="1"/>
          </p:nvPr>
        </p:nvPicPr>
        <p:blipFill>
          <a:blip r:embed="rId2"/>
          <a:stretch>
            <a:fillRect/>
          </a:stretch>
        </p:blipFill>
        <p:spPr>
          <a:xfrm>
            <a:off x="457200" y="2118936"/>
            <a:ext cx="8229600" cy="3153527"/>
          </a:xfrm>
          <a:prstGeom prst="rect">
            <a:avLst/>
          </a:prstGeom>
        </p:spPr>
      </p:pic>
      <p:sp>
        <p:nvSpPr>
          <p:cNvPr id="6" name="Content Placeholder 2"/>
          <p:cNvSpPr txBox="1">
            <a:spLocks/>
          </p:cNvSpPr>
          <p:nvPr/>
        </p:nvSpPr>
        <p:spPr>
          <a:xfrm>
            <a:off x="304800" y="914400"/>
            <a:ext cx="8229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 Ví dụ: Sử dụng JSP Expression</a:t>
            </a:r>
          </a:p>
          <a:p>
            <a:endParaRPr lang="en-US" smtClean="0"/>
          </a:p>
          <a:p>
            <a:endParaRPr lang="en-US" smtClean="0"/>
          </a:p>
          <a:p>
            <a:endParaRPr lang="en-US" smtClean="0"/>
          </a:p>
          <a:p>
            <a:endParaRPr lang="en-US" smtClean="0"/>
          </a:p>
          <a:p>
            <a:endParaRPr lang="en-US" smtClean="0"/>
          </a:p>
          <a:p>
            <a:endParaRPr lang="en-US" smtClean="0"/>
          </a:p>
          <a:p>
            <a:endParaRPr lang="en-US" dirty="0"/>
          </a:p>
        </p:txBody>
      </p:sp>
    </p:spTree>
    <p:extLst>
      <p:ext uri="{BB962C8B-B14F-4D97-AF65-F5344CB8AC3E}">
        <p14:creationId xmlns:p14="http://schemas.microsoft.com/office/powerpoint/2010/main" val="360430668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7" name="Content Placeholder 2"/>
          <p:cNvSpPr txBox="1">
            <a:spLocks/>
          </p:cNvSpPr>
          <p:nvPr/>
        </p:nvSpPr>
        <p:spPr>
          <a:xfrm>
            <a:off x="304800" y="914400"/>
            <a:ext cx="8229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JSP Scriptlet</a:t>
            </a:r>
          </a:p>
          <a:p>
            <a:pPr lvl="1"/>
            <a:r>
              <a:rPr lang="en-US" smtClean="0"/>
              <a:t>Cú pháp:</a:t>
            </a:r>
          </a:p>
          <a:p>
            <a:pPr lvl="2"/>
            <a:r>
              <a:rPr lang="en-US" smtClean="0"/>
              <a:t>JSP : &lt;% Java Code; %&gt;</a:t>
            </a:r>
          </a:p>
          <a:p>
            <a:pPr lvl="1"/>
            <a:r>
              <a:rPr lang="en-US" smtClean="0"/>
              <a:t>Sau </a:t>
            </a:r>
            <a:r>
              <a:rPr lang="en-US"/>
              <a:t>khi trang JSP được thông dịch sang Servlet, mã nguồn java trong scriptlet được chèn tương ứng vào bên trong phương thức _</a:t>
            </a:r>
            <a:r>
              <a:rPr lang="en-US" smtClean="0"/>
              <a:t>jspService()</a:t>
            </a:r>
            <a:endParaRPr lang="en-US"/>
          </a:p>
          <a:p>
            <a:pPr lvl="1"/>
            <a:r>
              <a:rPr lang="en-US"/>
              <a:t>Trong Scriptlet có thể sử dụng các biến:</a:t>
            </a:r>
          </a:p>
          <a:p>
            <a:pPr lvl="2"/>
            <a:r>
              <a:rPr lang="en-US"/>
              <a:t>Các biến được định nghĩa tường minh</a:t>
            </a:r>
          </a:p>
          <a:p>
            <a:pPr lvl="2"/>
            <a:r>
              <a:rPr lang="en-US"/>
              <a:t>Các đối tượng được tạo sẵn ngầm định</a:t>
            </a:r>
          </a:p>
          <a:p>
            <a:pPr lvl="1"/>
            <a:r>
              <a:rPr lang="en-US"/>
              <a:t>Trong scriptlet được phép khai báo biến, sử dụng các câu lệnh điều kiện, vòng lặp, gọi phương thức,...</a:t>
            </a:r>
          </a:p>
          <a:p>
            <a:pPr lvl="1"/>
            <a:endParaRPr lang="en-US" smtClean="0"/>
          </a:p>
          <a:p>
            <a:endParaRPr lang="en-US" smtClean="0"/>
          </a:p>
          <a:p>
            <a:endParaRPr lang="en-US" dirty="0"/>
          </a:p>
        </p:txBody>
      </p:sp>
    </p:spTree>
    <p:extLst>
      <p:ext uri="{BB962C8B-B14F-4D97-AF65-F5344CB8AC3E}">
        <p14:creationId xmlns:p14="http://schemas.microsoft.com/office/powerpoint/2010/main" val="320836495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2" name="Content Placeholder 1"/>
          <p:cNvSpPr>
            <a:spLocks noGrp="1"/>
          </p:cNvSpPr>
          <p:nvPr>
            <p:ph idx="1"/>
          </p:nvPr>
        </p:nvSpPr>
        <p:spPr>
          <a:xfrm>
            <a:off x="304800" y="990600"/>
            <a:ext cx="8229600" cy="4724400"/>
          </a:xfrm>
        </p:spPr>
        <p:txBody>
          <a:bodyPr/>
          <a:lstStyle/>
          <a:p>
            <a:r>
              <a:rPr lang="en-US" smtClean="0"/>
              <a:t> Ví dụ: sử dụng JSP Scriplet</a:t>
            </a:r>
            <a:endParaRPr lang="en-US"/>
          </a:p>
        </p:txBody>
      </p:sp>
      <p:pic>
        <p:nvPicPr>
          <p:cNvPr id="6" name="Picture 5"/>
          <p:cNvPicPr/>
          <p:nvPr/>
        </p:nvPicPr>
        <p:blipFill>
          <a:blip r:embed="rId2"/>
          <a:stretch>
            <a:fillRect/>
          </a:stretch>
        </p:blipFill>
        <p:spPr>
          <a:xfrm>
            <a:off x="860424" y="1447800"/>
            <a:ext cx="4854576" cy="2514600"/>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2" y="4343400"/>
            <a:ext cx="3440281" cy="157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564695"/>
            <a:ext cx="417195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06214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2" name="Content Placeholder 1"/>
          <p:cNvSpPr>
            <a:spLocks noGrp="1"/>
          </p:cNvSpPr>
          <p:nvPr>
            <p:ph idx="1"/>
          </p:nvPr>
        </p:nvSpPr>
        <p:spPr>
          <a:xfrm>
            <a:off x="304800" y="990600"/>
            <a:ext cx="8229600" cy="4724400"/>
          </a:xfrm>
        </p:spPr>
        <p:txBody>
          <a:bodyPr/>
          <a:lstStyle/>
          <a:p>
            <a:r>
              <a:rPr lang="en-US" smtClean="0"/>
              <a:t> Ví dụ: sử dụng JSP Scriplet</a:t>
            </a:r>
            <a:endParaRPr lang="en-US"/>
          </a:p>
        </p:txBody>
      </p:sp>
      <p:pic>
        <p:nvPicPr>
          <p:cNvPr id="7" name="Picture 6"/>
          <p:cNvPicPr/>
          <p:nvPr/>
        </p:nvPicPr>
        <p:blipFill>
          <a:blip r:embed="rId2"/>
          <a:stretch>
            <a:fillRect/>
          </a:stretch>
        </p:blipFill>
        <p:spPr>
          <a:xfrm>
            <a:off x="413982" y="1603613"/>
            <a:ext cx="7791450" cy="3962400"/>
          </a:xfrm>
          <a:prstGeom prst="rect">
            <a:avLst/>
          </a:prstGeom>
        </p:spPr>
      </p:pic>
    </p:spTree>
    <p:extLst>
      <p:ext uri="{BB962C8B-B14F-4D97-AF65-F5344CB8AC3E}">
        <p14:creationId xmlns:p14="http://schemas.microsoft.com/office/powerpoint/2010/main" val="168876550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Web Application</a:t>
            </a:r>
            <a:endParaRPr lang="en-US" dirty="0"/>
          </a:p>
        </p:txBody>
      </p:sp>
      <p:sp>
        <p:nvSpPr>
          <p:cNvPr id="5" name="Rectangle 2"/>
          <p:cNvSpPr txBox="1">
            <a:spLocks noChangeArrowheads="1"/>
          </p:cNvSpPr>
          <p:nvPr/>
        </p:nvSpPr>
        <p:spPr>
          <a:xfrm>
            <a:off x="381000" y="838200"/>
            <a:ext cx="5984208" cy="692150"/>
          </a:xfrm>
          <a:prstGeom prst="rect">
            <a:avLst/>
          </a:prstGeom>
        </p:spPr>
        <p:txBody>
          <a:bodyPr vert="horz" lIns="91440" tIns="45720" rIns="91440" bIns="45720" rtlCol="0" anchor="ctr">
            <a:noAutofit/>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pPr algn="l"/>
            <a:r>
              <a:rPr lang="en-US" sz="2000" smtClean="0">
                <a:ea typeface="Segoe UI" pitchFamily="34" charset="0"/>
              </a:rPr>
              <a:t>CẤU TRÚC CỦA WEB JAVA APPLICATION</a:t>
            </a:r>
            <a:endParaRPr lang="vi-VN" sz="2000">
              <a:ea typeface="Segoe UI" pitchFamily="34" charset="0"/>
            </a:endParaRPr>
          </a:p>
        </p:txBody>
      </p:sp>
      <p:sp>
        <p:nvSpPr>
          <p:cNvPr id="7" name="Text Box 6"/>
          <p:cNvSpPr txBox="1">
            <a:spLocks noChangeArrowheads="1"/>
          </p:cNvSpPr>
          <p:nvPr/>
        </p:nvSpPr>
        <p:spPr bwMode="auto">
          <a:xfrm>
            <a:off x="190500" y="6004560"/>
            <a:ext cx="8763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vi-VN" sz="2000">
                <a:solidFill>
                  <a:srgbClr val="FF3300"/>
                </a:solidFill>
                <a:latin typeface="Segoe UI" pitchFamily="34" charset="0"/>
                <a:ea typeface="Segoe UI" pitchFamily="34" charset="0"/>
                <a:cs typeface="Segoe UI" pitchFamily="34" charset="0"/>
              </a:rPr>
              <a:t>Cấu trúc này được đóng gói thành tập tin *.war để deploy trên Web Server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51038"/>
            <a:ext cx="5257800" cy="4553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433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6" name="Content Placeholder 2"/>
          <p:cNvSpPr txBox="1">
            <a:spLocks/>
          </p:cNvSpPr>
          <p:nvPr/>
        </p:nvSpPr>
        <p:spPr>
          <a:xfrm>
            <a:off x="381000" y="990600"/>
            <a:ext cx="8534400" cy="46482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JSP Declaration</a:t>
            </a:r>
          </a:p>
          <a:p>
            <a:pPr lvl="1"/>
            <a:r>
              <a:rPr lang="en-US" smtClean="0"/>
              <a:t>Cú pháp:</a:t>
            </a:r>
          </a:p>
          <a:p>
            <a:pPr lvl="2"/>
            <a:r>
              <a:rPr lang="en-US" smtClean="0"/>
              <a:t>JSP : &lt;%! Code java; %&gt;</a:t>
            </a:r>
          </a:p>
          <a:p>
            <a:pPr lvl="1"/>
            <a:r>
              <a:rPr lang="en-US"/>
              <a:t>Sau khi trang JSP được thông dịch thành Servlet thì các khai báo thuộc tính và định nghĩa phương thức được chèn vào bên trong Servlet.</a:t>
            </a:r>
          </a:p>
          <a:p>
            <a:pPr lvl="1"/>
            <a:r>
              <a:rPr lang="en-US"/>
              <a:t>JSP Declaration được sử dụng với Scriptlet và </a:t>
            </a:r>
            <a:r>
              <a:rPr lang="en-US" smtClean="0"/>
              <a:t>Expression</a:t>
            </a:r>
          </a:p>
          <a:p>
            <a:pPr lvl="1"/>
            <a:r>
              <a:rPr lang="en-US"/>
              <a:t>JSP Declaration cho phép </a:t>
            </a:r>
            <a:r>
              <a:rPr lang="en-US" smtClean="0"/>
              <a:t>định </a:t>
            </a:r>
            <a:r>
              <a:rPr lang="en-US"/>
              <a:t>nghĩa phương thức mới</a:t>
            </a:r>
          </a:p>
          <a:p>
            <a:pPr lvl="1"/>
            <a:r>
              <a:rPr lang="en-US"/>
              <a:t>Cài đặt lại các phương thức jspInit(), </a:t>
            </a:r>
            <a:r>
              <a:rPr lang="en-US" smtClean="0"/>
              <a:t>jspDestroy().</a:t>
            </a:r>
            <a:endParaRPr lang="en-US"/>
          </a:p>
          <a:p>
            <a:pPr lvl="1"/>
            <a:r>
              <a:rPr lang="en-US"/>
              <a:t>Không được phép cài đặt lại phương thức _jspService()</a:t>
            </a:r>
          </a:p>
          <a:p>
            <a:pPr lvl="1"/>
            <a:r>
              <a:rPr lang="en-US"/>
              <a:t>JSP Declaration không được phép sử dụng các đối tượng được định nghĩa ngầm định</a:t>
            </a:r>
          </a:p>
          <a:p>
            <a:pPr marL="457200" lvl="1" indent="0">
              <a:buNone/>
            </a:pPr>
            <a:endParaRPr lang="en-US"/>
          </a:p>
          <a:p>
            <a:pPr marL="914400" lvl="2" indent="0">
              <a:buNone/>
            </a:pPr>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a:p>
        </p:txBody>
      </p:sp>
    </p:spTree>
    <p:extLst>
      <p:ext uri="{BB962C8B-B14F-4D97-AF65-F5344CB8AC3E}">
        <p14:creationId xmlns:p14="http://schemas.microsoft.com/office/powerpoint/2010/main" val="170757494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6" name="Content Placeholder 2"/>
          <p:cNvSpPr txBox="1">
            <a:spLocks/>
          </p:cNvSpPr>
          <p:nvPr/>
        </p:nvSpPr>
        <p:spPr>
          <a:xfrm>
            <a:off x="381000" y="990600"/>
            <a:ext cx="85344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Ví dụ: JSP Declaration</a:t>
            </a:r>
          </a:p>
          <a:p>
            <a:pPr marL="457200" lvl="1" indent="0">
              <a:buNone/>
            </a:pPr>
            <a:endParaRPr lang="en-US"/>
          </a:p>
          <a:p>
            <a:pPr marL="914400" lvl="2" indent="0">
              <a:buNone/>
            </a:pPr>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a:p>
        </p:txBody>
      </p:sp>
      <p:sp>
        <p:nvSpPr>
          <p:cNvPr id="3" name="Rectangle 2"/>
          <p:cNvSpPr/>
          <p:nvPr/>
        </p:nvSpPr>
        <p:spPr>
          <a:xfrm>
            <a:off x="1485900" y="1523999"/>
            <a:ext cx="6324600" cy="830997"/>
          </a:xfrm>
          <a:prstGeom prst="rect">
            <a:avLst/>
          </a:prstGeom>
        </p:spPr>
        <p:txBody>
          <a:bodyPr wrap="square">
            <a:spAutoFit/>
          </a:bodyPr>
          <a:lstStyle/>
          <a:p>
            <a:pPr lvl="1"/>
            <a:r>
              <a:rPr lang="en-US" sz="2400" b="1">
                <a:solidFill>
                  <a:schemeClr val="accent6">
                    <a:lumMod val="75000"/>
                  </a:schemeClr>
                </a:solidFill>
              </a:rPr>
              <a:t>&lt;%! </a:t>
            </a:r>
            <a:r>
              <a:rPr lang="en-US" sz="2400" b="1" smtClean="0">
                <a:solidFill>
                  <a:schemeClr val="accent6">
                    <a:lumMod val="75000"/>
                  </a:schemeClr>
                </a:solidFill>
              </a:rPr>
              <a:t>String </a:t>
            </a:r>
            <a:r>
              <a:rPr lang="en-US" sz="2400" b="1">
                <a:solidFill>
                  <a:schemeClr val="accent6">
                    <a:lumMod val="75000"/>
                  </a:schemeClr>
                </a:solidFill>
              </a:rPr>
              <a:t>x;   %&gt;   </a:t>
            </a:r>
            <a:r>
              <a:rPr lang="en-US" sz="2400">
                <a:solidFill>
                  <a:schemeClr val="accent6">
                    <a:lumMod val="75000"/>
                  </a:schemeClr>
                </a:solidFill>
              </a:rPr>
              <a:t>or</a:t>
            </a:r>
          </a:p>
          <a:p>
            <a:pPr lvl="1"/>
            <a:r>
              <a:rPr lang="en-US" sz="2400" b="1">
                <a:solidFill>
                  <a:schemeClr val="accent6">
                    <a:lumMod val="75000"/>
                  </a:schemeClr>
                </a:solidFill>
              </a:rPr>
              <a:t>&lt;%! String </a:t>
            </a:r>
            <a:r>
              <a:rPr lang="en-US" sz="2400" b="1" smtClean="0">
                <a:solidFill>
                  <a:schemeClr val="accent6">
                    <a:lumMod val="75000"/>
                  </a:schemeClr>
                </a:solidFill>
              </a:rPr>
              <a:t>z </a:t>
            </a:r>
            <a:r>
              <a:rPr lang="en-US" sz="2400" b="1">
                <a:solidFill>
                  <a:schemeClr val="accent6">
                    <a:lumMod val="75000"/>
                  </a:schemeClr>
                </a:solidFill>
              </a:rPr>
              <a:t>= new String( “hello” );   %&gt;</a:t>
            </a:r>
          </a:p>
        </p:txBody>
      </p:sp>
      <p:graphicFrame>
        <p:nvGraphicFramePr>
          <p:cNvPr id="8" name="Object 7"/>
          <p:cNvGraphicFramePr>
            <a:graphicFrameLocks noChangeAspect="1"/>
          </p:cNvGraphicFramePr>
          <p:nvPr>
            <p:extLst/>
          </p:nvPr>
        </p:nvGraphicFramePr>
        <p:xfrm>
          <a:off x="2057400" y="2971800"/>
          <a:ext cx="5181600" cy="2873703"/>
        </p:xfrm>
        <a:graphic>
          <a:graphicData uri="http://schemas.openxmlformats.org/presentationml/2006/ole">
            <mc:AlternateContent xmlns:mc="http://schemas.openxmlformats.org/markup-compatibility/2006">
              <mc:Choice xmlns:v="urn:schemas-microsoft-com:vml" Requires="v">
                <p:oleObj spid="_x0000_s1036" name="Bitmap Image" r:id="rId3" imgW="3572374" imgH="1980952" progId="PBrush">
                  <p:embed/>
                </p:oleObj>
              </mc:Choice>
              <mc:Fallback>
                <p:oleObj name="Bitmap Image" r:id="rId3" imgW="3572374" imgH="1980952" progId="PBrush">
                  <p:embed/>
                  <p:pic>
                    <p:nvPicPr>
                      <p:cNvPr id="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971800"/>
                        <a:ext cx="5181600" cy="2873703"/>
                      </a:xfrm>
                      <a:prstGeom prst="rect">
                        <a:avLst/>
                      </a:prstGeom>
                      <a:noFill/>
                      <a:ln>
                        <a:noFill/>
                      </a:ln>
                      <a:effectLst/>
                    </p:spPr>
                  </p:pic>
                </p:oleObj>
              </mc:Fallback>
            </mc:AlternateContent>
          </a:graphicData>
        </a:graphic>
      </p:graphicFrame>
      <p:sp>
        <p:nvSpPr>
          <p:cNvPr id="10" name="Curved Right Arrow 9"/>
          <p:cNvSpPr/>
          <p:nvPr/>
        </p:nvSpPr>
        <p:spPr>
          <a:xfrm>
            <a:off x="914400" y="1828800"/>
            <a:ext cx="1066800" cy="21753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128418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6" name="Content Placeholder 2"/>
          <p:cNvSpPr txBox="1">
            <a:spLocks/>
          </p:cNvSpPr>
          <p:nvPr/>
        </p:nvSpPr>
        <p:spPr>
          <a:xfrm>
            <a:off x="381000" y="990600"/>
            <a:ext cx="85344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Ví dụ: JSP Declaration</a:t>
            </a:r>
          </a:p>
          <a:p>
            <a:pPr marL="457200" lvl="1" indent="0">
              <a:buNone/>
            </a:pPr>
            <a:endParaRPr lang="en-US"/>
          </a:p>
          <a:p>
            <a:pPr marL="914400" lvl="2" indent="0">
              <a:buNone/>
            </a:pPr>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a:p>
        </p:txBody>
      </p:sp>
      <p:pic>
        <p:nvPicPr>
          <p:cNvPr id="7" name="Picture 6"/>
          <p:cNvPicPr/>
          <p:nvPr/>
        </p:nvPicPr>
        <p:blipFill>
          <a:blip r:embed="rId2"/>
          <a:stretch>
            <a:fillRect/>
          </a:stretch>
        </p:blipFill>
        <p:spPr>
          <a:xfrm>
            <a:off x="609600" y="1502509"/>
            <a:ext cx="8105775" cy="4998303"/>
          </a:xfrm>
          <a:prstGeom prst="rect">
            <a:avLst/>
          </a:prstGeom>
        </p:spPr>
      </p:pic>
    </p:spTree>
    <p:extLst>
      <p:ext uri="{BB962C8B-B14F-4D97-AF65-F5344CB8AC3E}">
        <p14:creationId xmlns:p14="http://schemas.microsoft.com/office/powerpoint/2010/main" val="400577002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Gọi mã nguồn Java sử dụng JSP scripting elements</a:t>
            </a:r>
            <a:endParaRPr lang="en-US" sz="2200" dirty="0"/>
          </a:p>
        </p:txBody>
      </p:sp>
      <p:sp>
        <p:nvSpPr>
          <p:cNvPr id="6" name="Content Placeholder 2"/>
          <p:cNvSpPr txBox="1">
            <a:spLocks/>
          </p:cNvSpPr>
          <p:nvPr/>
        </p:nvSpPr>
        <p:spPr>
          <a:xfrm>
            <a:off x="381000" y="990600"/>
            <a:ext cx="85344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Ví dụ: JSP Declaration</a:t>
            </a:r>
          </a:p>
          <a:p>
            <a:pPr marL="457200" lvl="1" indent="0">
              <a:buNone/>
            </a:pPr>
            <a:endParaRPr lang="en-US"/>
          </a:p>
          <a:p>
            <a:pPr marL="914400" lvl="2" indent="0">
              <a:buNone/>
            </a:pPr>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a:p>
        </p:txBody>
      </p:sp>
      <p:grpSp>
        <p:nvGrpSpPr>
          <p:cNvPr id="3" name="Group 2"/>
          <p:cNvGrpSpPr/>
          <p:nvPr/>
        </p:nvGrpSpPr>
        <p:grpSpPr>
          <a:xfrm>
            <a:off x="951014" y="1579563"/>
            <a:ext cx="7394372" cy="5254553"/>
            <a:chOff x="1164430" y="1579563"/>
            <a:chExt cx="7394372" cy="5254553"/>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430" y="1579563"/>
              <a:ext cx="6967537" cy="525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724400"/>
              <a:ext cx="3072402" cy="210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9714143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4929114"/>
            <a:ext cx="1807226" cy="369332"/>
          </a:xfrm>
          <a:prstGeom prst="rect">
            <a:avLst/>
          </a:prstGeom>
          <a:noFill/>
        </p:spPr>
        <p:txBody>
          <a:bodyPr wrap="none" rtlCol="0">
            <a:spAutoFit/>
          </a:bodyPr>
          <a:lstStyle/>
          <a:p>
            <a:r>
              <a:rPr lang="en-US" dirty="0" err="1" smtClean="0">
                <a:solidFill>
                  <a:prstClr val="white"/>
                </a:solidFill>
              </a:rPr>
              <a:t>Chạy</a:t>
            </a:r>
            <a:r>
              <a:rPr lang="en-US" dirty="0" smtClean="0">
                <a:solidFill>
                  <a:prstClr val="white"/>
                </a:solidFill>
              </a:rPr>
              <a:t> </a:t>
            </a:r>
            <a:r>
              <a:rPr lang="en-US" dirty="0" err="1" smtClean="0">
                <a:solidFill>
                  <a:prstClr val="white"/>
                </a:solidFill>
              </a:rPr>
              <a:t>và</a:t>
            </a:r>
            <a:r>
              <a:rPr lang="en-US" dirty="0" smtClean="0">
                <a:solidFill>
                  <a:prstClr val="white"/>
                </a:solidFill>
              </a:rPr>
              <a:t> </a:t>
            </a:r>
            <a:r>
              <a:rPr lang="en-US" err="1" smtClean="0">
                <a:solidFill>
                  <a:prstClr val="white"/>
                </a:solidFill>
              </a:rPr>
              <a:t>giải</a:t>
            </a:r>
            <a:r>
              <a:rPr lang="en-US" smtClean="0">
                <a:solidFill>
                  <a:prstClr val="white"/>
                </a:solidFill>
              </a:rPr>
              <a:t> thích</a:t>
            </a:r>
            <a:endParaRPr lang="en-US" dirty="0">
              <a:solidFill>
                <a:prstClr val="white"/>
              </a:solidFill>
            </a:endParaRPr>
          </a:p>
        </p:txBody>
      </p:sp>
    </p:spTree>
    <p:extLst>
      <p:ext uri="{BB962C8B-B14F-4D97-AF65-F5344CB8AC3E}">
        <p14:creationId xmlns:p14="http://schemas.microsoft.com/office/powerpoint/2010/main" val="103375136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254848"/>
            <a:ext cx="8229600" cy="613833"/>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2800" b="1" kern="1200" cap="small" baseline="0">
                <a:solidFill>
                  <a:srgbClr val="FF5A33"/>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2200" smtClean="0"/>
              <a:t>Comments - Chú thích</a:t>
            </a:r>
            <a:endParaRPr lang="en-US" sz="2200" dirty="0"/>
          </a:p>
        </p:txBody>
      </p:sp>
      <p:sp>
        <p:nvSpPr>
          <p:cNvPr id="3" name="Content Placeholder 2"/>
          <p:cNvSpPr>
            <a:spLocks noGrp="1"/>
          </p:cNvSpPr>
          <p:nvPr>
            <p:ph idx="1"/>
          </p:nvPr>
        </p:nvSpPr>
        <p:spPr/>
        <p:txBody>
          <a:bodyPr/>
          <a:lstStyle/>
          <a:p>
            <a:r>
              <a:rPr lang="en-US"/>
              <a:t>Trong </a:t>
            </a:r>
            <a:r>
              <a:rPr lang="en-US" smtClean="0"/>
              <a:t>trang JSP</a:t>
            </a:r>
            <a:r>
              <a:rPr lang="en-US"/>
              <a:t>, có thể sử dụng 2 loại cú pháp cho việc chú thích:</a:t>
            </a:r>
          </a:p>
          <a:p>
            <a:pPr marL="0" indent="0">
              <a:buNone/>
            </a:pPr>
            <a:endParaRPr lang="en-US"/>
          </a:p>
        </p:txBody>
      </p:sp>
      <p:graphicFrame>
        <p:nvGraphicFramePr>
          <p:cNvPr id="2" name="Table 1"/>
          <p:cNvGraphicFramePr>
            <a:graphicFrameLocks noGrp="1"/>
          </p:cNvGraphicFramePr>
          <p:nvPr>
            <p:extLst/>
          </p:nvPr>
        </p:nvGraphicFramePr>
        <p:xfrm>
          <a:off x="419100" y="2514600"/>
          <a:ext cx="8458200" cy="1828800"/>
        </p:xfrm>
        <a:graphic>
          <a:graphicData uri="http://schemas.openxmlformats.org/drawingml/2006/table">
            <a:tbl>
              <a:tblPr firstRow="1" firstCol="1" lastRow="1" lastCol="1" bandRow="1" bandCol="1">
                <a:tableStyleId>{5C22544A-7EE6-4342-B048-85BDC9FD1C3A}</a:tableStyleId>
              </a:tblPr>
              <a:tblGrid>
                <a:gridCol w="2743200">
                  <a:extLst>
                    <a:ext uri="{9D8B030D-6E8A-4147-A177-3AD203B41FA5}">
                      <a16:colId xmlns="" xmlns:a16="http://schemas.microsoft.com/office/drawing/2014/main" val="20000"/>
                    </a:ext>
                  </a:extLst>
                </a:gridCol>
                <a:gridCol w="5715000">
                  <a:extLst>
                    <a:ext uri="{9D8B030D-6E8A-4147-A177-3AD203B41FA5}">
                      <a16:colId xmlns="" xmlns:a16="http://schemas.microsoft.com/office/drawing/2014/main" val="20001"/>
                    </a:ext>
                  </a:extLst>
                </a:gridCol>
              </a:tblGrid>
              <a:tr h="835990">
                <a:tc>
                  <a:txBody>
                    <a:bodyPr/>
                    <a:lstStyle/>
                    <a:p>
                      <a:pPr marL="0" marR="0">
                        <a:spcBef>
                          <a:spcPts val="0"/>
                        </a:spcBef>
                        <a:spcAft>
                          <a:spcPts val="0"/>
                        </a:spcAft>
                      </a:pPr>
                      <a:r>
                        <a:rPr lang="en-US" sz="1600" b="0">
                          <a:effectLst/>
                          <a:latin typeface="Segoe UI" pitchFamily="34" charset="0"/>
                          <a:ea typeface="Segoe UI" pitchFamily="34" charset="0"/>
                          <a:cs typeface="Segoe UI" pitchFamily="34" charset="0"/>
                        </a:rPr>
                        <a:t>&lt;%-- chú thích của JSP --%&gt;</a:t>
                      </a:r>
                    </a:p>
                  </a:txBody>
                  <a:tcPr marL="68580" marR="68580" marT="0" marB="0"/>
                </a:tc>
                <a:tc>
                  <a:txBody>
                    <a:bodyPr/>
                    <a:lstStyle/>
                    <a:p>
                      <a:pPr marL="0" marR="0">
                        <a:spcBef>
                          <a:spcPts val="0"/>
                        </a:spcBef>
                        <a:spcAft>
                          <a:spcPts val="0"/>
                        </a:spcAft>
                      </a:pPr>
                      <a:r>
                        <a:rPr lang="en-US" sz="1600" b="0">
                          <a:effectLst/>
                          <a:latin typeface="Segoe UI" pitchFamily="34" charset="0"/>
                          <a:ea typeface="Segoe UI" pitchFamily="34" charset="0"/>
                          <a:cs typeface="Segoe UI" pitchFamily="34" charset="0"/>
                        </a:rPr>
                        <a:t>Nội dung chú thích được bỏ qua trong quá trình dịch JSP </a:t>
                      </a:r>
                      <a:r>
                        <a:rPr lang="en-US" sz="1600" b="0">
                          <a:effectLst/>
                          <a:latin typeface="Segoe UI" pitchFamily="34" charset="0"/>
                          <a:ea typeface="Segoe UI" pitchFamily="34" charset="0"/>
                          <a:cs typeface="Segoe UI" pitchFamily="34" charset="0"/>
                          <a:sym typeface="Wingdings"/>
                        </a:rPr>
                        <a:t></a:t>
                      </a:r>
                      <a:r>
                        <a:rPr lang="en-US" sz="1600" b="0">
                          <a:effectLst/>
                          <a:latin typeface="Segoe UI" pitchFamily="34" charset="0"/>
                          <a:ea typeface="Segoe UI" pitchFamily="34" charset="0"/>
                          <a:cs typeface="Segoe UI" pitchFamily="34" charset="0"/>
                        </a:rPr>
                        <a:t> Servlet. Nếu trong chú thích có các chỉ thị, câu lệng JSP thì chúng cũng bị bỏ qua.</a:t>
                      </a:r>
                    </a:p>
                  </a:txBody>
                  <a:tcPr marL="68580" marR="68580" marT="0" marB="0"/>
                </a:tc>
                <a:extLst>
                  <a:ext uri="{0D108BD9-81ED-4DB2-BD59-A6C34878D82A}">
                    <a16:rowId xmlns="" xmlns:a16="http://schemas.microsoft.com/office/drawing/2014/main" val="10000"/>
                  </a:ext>
                </a:extLst>
              </a:tr>
              <a:tr h="992810">
                <a:tc>
                  <a:txBody>
                    <a:bodyPr/>
                    <a:lstStyle/>
                    <a:p>
                      <a:pPr marL="0" marR="0">
                        <a:spcBef>
                          <a:spcPts val="0"/>
                        </a:spcBef>
                        <a:spcAft>
                          <a:spcPts val="0"/>
                        </a:spcAft>
                      </a:pPr>
                      <a:r>
                        <a:rPr lang="en-US" sz="1600" b="0" smtClean="0">
                          <a:effectLst/>
                          <a:latin typeface="Segoe UI" pitchFamily="34" charset="0"/>
                          <a:ea typeface="Segoe UI" pitchFamily="34" charset="0"/>
                          <a:cs typeface="Segoe UI" pitchFamily="34" charset="0"/>
                        </a:rPr>
                        <a:t>&lt;!-- Chú </a:t>
                      </a:r>
                      <a:r>
                        <a:rPr lang="en-US" sz="1600" b="0">
                          <a:effectLst/>
                          <a:latin typeface="Segoe UI" pitchFamily="34" charset="0"/>
                          <a:ea typeface="Segoe UI" pitchFamily="34" charset="0"/>
                          <a:cs typeface="Segoe UI" pitchFamily="34" charset="0"/>
                        </a:rPr>
                        <a:t>thích HTML --&gt;</a:t>
                      </a:r>
                    </a:p>
                  </a:txBody>
                  <a:tcPr marL="68580" marR="68580" marT="0" marB="0"/>
                </a:tc>
                <a:tc>
                  <a:txBody>
                    <a:bodyPr/>
                    <a:lstStyle/>
                    <a:p>
                      <a:pPr marL="0" marR="0">
                        <a:spcBef>
                          <a:spcPts val="0"/>
                        </a:spcBef>
                        <a:spcAft>
                          <a:spcPts val="0"/>
                        </a:spcAft>
                      </a:pPr>
                      <a:r>
                        <a:rPr lang="en-US" sz="1600" b="0">
                          <a:effectLst/>
                          <a:latin typeface="Segoe UI" pitchFamily="34" charset="0"/>
                          <a:ea typeface="Segoe UI" pitchFamily="34" charset="0"/>
                          <a:cs typeface="Segoe UI" pitchFamily="34" charset="0"/>
                        </a:rPr>
                        <a:t>Nội dung này vẫn được đưa vào response HTML. Nếu trong nội dung chú thích cày có các chỉ thị JSP thì các chỉ thị này vẫn được thực thi bình thường.</a:t>
                      </a:r>
                    </a:p>
                  </a:txBody>
                  <a:tcPr marL="68580" marR="68580" marT="0" marB="0"/>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74136270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Tổng quan về Java bean</a:t>
            </a:r>
            <a:endParaRPr lang="en-US"/>
          </a:p>
        </p:txBody>
      </p:sp>
      <p:sp>
        <p:nvSpPr>
          <p:cNvPr id="5" name="Content Placeholder 4"/>
          <p:cNvSpPr>
            <a:spLocks noGrp="1"/>
          </p:cNvSpPr>
          <p:nvPr>
            <p:ph idx="1"/>
          </p:nvPr>
        </p:nvSpPr>
        <p:spPr>
          <a:xfrm>
            <a:off x="457200" y="990600"/>
            <a:ext cx="8229600" cy="5257800"/>
          </a:xfrm>
        </p:spPr>
        <p:txBody>
          <a:bodyPr>
            <a:normAutofit fontScale="92500"/>
          </a:bodyPr>
          <a:lstStyle/>
          <a:p>
            <a:pPr algn="just">
              <a:lnSpc>
                <a:spcPct val="80000"/>
              </a:lnSpc>
            </a:pPr>
            <a:r>
              <a:rPr lang="vi-VN" sz="2100" dirty="0">
                <a:ea typeface="Segoe UI" pitchFamily="34" charset="0"/>
              </a:rPr>
              <a:t>Java Bean là Java Class tuân thủ 3 yếu tố sau:</a:t>
            </a:r>
          </a:p>
          <a:p>
            <a:pPr lvl="1" algn="just">
              <a:lnSpc>
                <a:spcPct val="80000"/>
              </a:lnSpc>
            </a:pPr>
            <a:r>
              <a:rPr lang="vi-VN" sz="2100" dirty="0">
                <a:ea typeface="Segoe UI" pitchFamily="34" charset="0"/>
              </a:rPr>
              <a:t>Phải có 1 constructor không có tham số (mặc định có sẵn nếu không implement). Constructor này được gọi khi element của JSP tạo bean.</a:t>
            </a:r>
          </a:p>
          <a:p>
            <a:pPr lvl="1" algn="just">
              <a:lnSpc>
                <a:spcPct val="80000"/>
              </a:lnSpc>
            </a:pPr>
            <a:r>
              <a:rPr lang="vi-VN" sz="2100" dirty="0">
                <a:ea typeface="Segoe UI" pitchFamily="34" charset="0"/>
              </a:rPr>
              <a:t>Các thuộc tính (field) của bean không được khai báo public</a:t>
            </a:r>
          </a:p>
          <a:p>
            <a:pPr lvl="1" algn="just">
              <a:lnSpc>
                <a:spcPct val="80000"/>
              </a:lnSpc>
            </a:pPr>
            <a:r>
              <a:rPr lang="vi-VN" sz="2100" dirty="0">
                <a:ea typeface="Segoe UI" pitchFamily="34" charset="0"/>
              </a:rPr>
              <a:t>Việc truy xuất các thuộc tính của bean sẽ thông qua phương thức </a:t>
            </a:r>
            <a:r>
              <a:rPr lang="vi-VN" sz="2100" b="1" dirty="0">
                <a:ea typeface="Segoe UI" pitchFamily="34" charset="0"/>
              </a:rPr>
              <a:t>getXxx</a:t>
            </a:r>
            <a:r>
              <a:rPr lang="vi-VN" sz="2100" dirty="0">
                <a:ea typeface="Segoe UI" pitchFamily="34" charset="0"/>
              </a:rPr>
              <a:t> hay </a:t>
            </a:r>
            <a:r>
              <a:rPr lang="vi-VN" sz="2100" b="1" dirty="0">
                <a:ea typeface="Segoe UI" pitchFamily="34" charset="0"/>
              </a:rPr>
              <a:t>setXxx (accessor method) đối với các thuộc tính cần lữu trữ (persistent)</a:t>
            </a:r>
          </a:p>
          <a:p>
            <a:pPr lvl="1" algn="just">
              <a:lnSpc>
                <a:spcPct val="80000"/>
              </a:lnSpc>
            </a:pPr>
            <a:r>
              <a:rPr lang="vi-VN" sz="2100" b="1" dirty="0">
                <a:ea typeface="Segoe UI" pitchFamily="34" charset="0"/>
              </a:rPr>
              <a:t>Lưu ý:</a:t>
            </a:r>
            <a:r>
              <a:rPr lang="vi-VN" sz="2100" dirty="0">
                <a:ea typeface="Segoe UI" pitchFamily="34" charset="0"/>
              </a:rPr>
              <a:t> </a:t>
            </a:r>
          </a:p>
          <a:p>
            <a:pPr lvl="2" algn="just">
              <a:lnSpc>
                <a:spcPct val="80000"/>
              </a:lnSpc>
            </a:pPr>
            <a:r>
              <a:rPr lang="vi-VN" sz="2100" dirty="0">
                <a:ea typeface="Segoe UI" pitchFamily="34" charset="0"/>
              </a:rPr>
              <a:t>Các thuộc tính khai báo với ký tự đầu là chữ thường và các accessor sẽ bắt đầu bằng chữ in hoa (vd: length – getLength và setLength)</a:t>
            </a:r>
          </a:p>
          <a:p>
            <a:pPr lvl="2" algn="just">
              <a:lnSpc>
                <a:spcPct val="80000"/>
              </a:lnSpc>
            </a:pPr>
            <a:r>
              <a:rPr lang="vi-VN" sz="2100" dirty="0">
                <a:ea typeface="Segoe UI" pitchFamily="34" charset="0"/>
              </a:rPr>
              <a:t>Các thuộc tính có kiểu dữ liệu là boolean thì phương thức gọi chúng sẽ có dạng </a:t>
            </a:r>
            <a:r>
              <a:rPr lang="vi-VN" sz="2100" b="1" dirty="0">
                <a:ea typeface="Segoe UI" pitchFamily="34" charset="0"/>
              </a:rPr>
              <a:t>isXxx</a:t>
            </a:r>
            <a:r>
              <a:rPr lang="vi-VN" sz="2100" dirty="0">
                <a:ea typeface="Segoe UI" pitchFamily="34" charset="0"/>
              </a:rPr>
              <a:t> thay vì </a:t>
            </a:r>
            <a:r>
              <a:rPr lang="vi-VN" sz="2100" b="1" dirty="0">
                <a:ea typeface="Segoe UI" pitchFamily="34" charset="0"/>
              </a:rPr>
              <a:t>getXxx</a:t>
            </a:r>
          </a:p>
          <a:p>
            <a:pPr lvl="2" algn="just">
              <a:lnSpc>
                <a:spcPct val="80000"/>
              </a:lnSpc>
            </a:pPr>
            <a:r>
              <a:rPr lang="vi-VN" sz="2100" dirty="0">
                <a:ea typeface="Segoe UI" pitchFamily="34" charset="0"/>
              </a:rPr>
              <a:t>JSP actions sẽ truy cập phương thức get/set/is để truy cập bean</a:t>
            </a:r>
          </a:p>
          <a:p>
            <a:pPr algn="just">
              <a:lnSpc>
                <a:spcPct val="80000"/>
              </a:lnSpc>
            </a:pPr>
            <a:r>
              <a:rPr lang="vi-VN" sz="2100" dirty="0">
                <a:ea typeface="Segoe UI" pitchFamily="34" charset="0"/>
              </a:rPr>
              <a:t>JSP cung cấp 03 Java bean tag (standard actions)</a:t>
            </a:r>
          </a:p>
          <a:p>
            <a:pPr lvl="1" algn="just">
              <a:lnSpc>
                <a:spcPct val="80000"/>
              </a:lnSpc>
            </a:pPr>
            <a:r>
              <a:rPr lang="vi-VN" sz="2100" dirty="0">
                <a:ea typeface="Segoe UI" pitchFamily="34" charset="0"/>
              </a:rPr>
              <a:t>jsp:useBean</a:t>
            </a:r>
          </a:p>
          <a:p>
            <a:pPr lvl="1" algn="just">
              <a:lnSpc>
                <a:spcPct val="80000"/>
              </a:lnSpc>
            </a:pPr>
            <a:r>
              <a:rPr lang="vi-VN" sz="2100" dirty="0">
                <a:ea typeface="Segoe UI" pitchFamily="34" charset="0"/>
              </a:rPr>
              <a:t>jsp:setProperty</a:t>
            </a:r>
          </a:p>
          <a:p>
            <a:pPr lvl="1" algn="just">
              <a:lnSpc>
                <a:spcPct val="80000"/>
              </a:lnSpc>
            </a:pPr>
            <a:r>
              <a:rPr lang="vi-VN" sz="2100" dirty="0">
                <a:ea typeface="Segoe UI" pitchFamily="34" charset="0"/>
              </a:rPr>
              <a:t>Jsp:getProperty</a:t>
            </a:r>
          </a:p>
          <a:p>
            <a:endParaRPr lang="en-US" dirty="0"/>
          </a:p>
        </p:txBody>
      </p:sp>
    </p:spTree>
    <p:extLst>
      <p:ext uri="{BB962C8B-B14F-4D97-AF65-F5344CB8AC3E}">
        <p14:creationId xmlns:p14="http://schemas.microsoft.com/office/powerpoint/2010/main" val="262813208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ea typeface="Segoe UI" pitchFamily="34" charset="0"/>
              </a:rPr>
              <a:t>Cách </a:t>
            </a:r>
            <a:r>
              <a:rPr lang="en-US">
                <a:ea typeface="Segoe UI" pitchFamily="34" charset="0"/>
              </a:rPr>
              <a:t>sử dụng Bean trong JSP</a:t>
            </a:r>
          </a:p>
        </p:txBody>
      </p:sp>
      <p:sp>
        <p:nvSpPr>
          <p:cNvPr id="4" name="Rectangle 3"/>
          <p:cNvSpPr txBox="1">
            <a:spLocks noChangeArrowheads="1"/>
          </p:cNvSpPr>
          <p:nvPr/>
        </p:nvSpPr>
        <p:spPr>
          <a:xfrm>
            <a:off x="152400" y="990600"/>
            <a:ext cx="8839200" cy="5638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5A33"/>
              </a:buClr>
              <a:buFont typeface="Wingdings" pitchFamily="2" charset="2"/>
              <a:buChar char="q"/>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Clr>
                <a:srgbClr val="FF5A33"/>
              </a:buClr>
              <a:buFont typeface="Wingdings" pitchFamily="2" charset="2"/>
              <a:buChar char="v"/>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Clr>
                <a:srgbClr val="FF5A33"/>
              </a:buClr>
              <a:buFont typeface="Wingdings" pitchFamily="2" charset="2"/>
              <a:buChar char="Ø"/>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Clr>
                <a:srgbClr val="FF5A33"/>
              </a:buClr>
              <a:buFont typeface="Wingdings" pitchFamily="2" charset="2"/>
              <a:buChar char="ü"/>
              <a:defRPr sz="18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Clr>
                <a:srgbClr val="FF5A33"/>
              </a:buClr>
              <a:buFont typeface="Wingdings" pitchFamily="2" charset="2"/>
              <a:buChar char="§"/>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vi-VN" sz="1900" smtClean="0">
                <a:ea typeface="Segoe UI" pitchFamily="34" charset="0"/>
              </a:rPr>
              <a:t>Khai báo</a:t>
            </a:r>
          </a:p>
          <a:p>
            <a:pPr lvl="1" algn="just">
              <a:buFontTx/>
              <a:buNone/>
            </a:pPr>
            <a:r>
              <a:rPr lang="vi-VN" sz="1900" smtClean="0">
                <a:ea typeface="Segoe UI" pitchFamily="34" charset="0"/>
              </a:rPr>
              <a:t>&lt;</a:t>
            </a:r>
            <a:r>
              <a:rPr lang="vi-VN" sz="1900" b="1" smtClean="0">
                <a:ea typeface="Segoe UI" pitchFamily="34" charset="0"/>
              </a:rPr>
              <a:t>jsp:useBean</a:t>
            </a:r>
            <a:r>
              <a:rPr lang="vi-VN" sz="1900" smtClean="0">
                <a:ea typeface="Segoe UI" pitchFamily="34" charset="0"/>
              </a:rPr>
              <a:t> </a:t>
            </a:r>
            <a:r>
              <a:rPr lang="vi-VN" sz="1900" b="1" smtClean="0">
                <a:ea typeface="Segoe UI" pitchFamily="34" charset="0"/>
              </a:rPr>
              <a:t>id</a:t>
            </a:r>
            <a:r>
              <a:rPr lang="vi-VN" sz="1900" smtClean="0">
                <a:ea typeface="Segoe UI" pitchFamily="34" charset="0"/>
              </a:rPr>
              <a:t>=“&lt;định danh&gt;” </a:t>
            </a:r>
            <a:r>
              <a:rPr lang="vi-VN" sz="1900" b="1" smtClean="0">
                <a:ea typeface="Segoe UI" pitchFamily="34" charset="0"/>
              </a:rPr>
              <a:t>class</a:t>
            </a:r>
            <a:r>
              <a:rPr lang="vi-VN" sz="1900" smtClean="0">
                <a:ea typeface="Segoe UI" pitchFamily="34" charset="0"/>
              </a:rPr>
              <a:t>=“&lt;tên class&gt;” [scope = “loại scope”]/&gt;</a:t>
            </a:r>
          </a:p>
          <a:p>
            <a:pPr lvl="1"/>
            <a:r>
              <a:rPr lang="en-US" sz="1900" smtClean="0">
                <a:ea typeface="Segoe UI" pitchFamily="34" charset="0"/>
              </a:rPr>
              <a:t>id: tương tự khai báo biến, đại diện cho đối tượng truy xuất đến Bean</a:t>
            </a:r>
          </a:p>
          <a:p>
            <a:pPr lvl="1"/>
            <a:r>
              <a:rPr lang="en-US" sz="1900" smtClean="0">
                <a:ea typeface="Segoe UI" pitchFamily="34" charset="0"/>
              </a:rPr>
              <a:t>class: tên class được sử dụng</a:t>
            </a:r>
          </a:p>
          <a:p>
            <a:pPr lvl="1"/>
            <a:r>
              <a:rPr lang="en-US" sz="1900" smtClean="0">
                <a:ea typeface="Segoe UI" pitchFamily="34" charset="0"/>
              </a:rPr>
              <a:t>scope: khả năng chia xẻ hay tầm hoạt động của Bean. Mặc định là request</a:t>
            </a:r>
            <a:r>
              <a:rPr lang="vi-VN" sz="1900" smtClean="0">
                <a:ea typeface="Segoe UI" pitchFamily="34" charset="0"/>
              </a:rPr>
              <a:t> </a:t>
            </a:r>
          </a:p>
          <a:p>
            <a:pPr algn="just"/>
            <a:r>
              <a:rPr lang="vi-VN" sz="1900" smtClean="0">
                <a:ea typeface="Segoe UI" pitchFamily="34" charset="0"/>
              </a:rPr>
              <a:t>Cơ chế thực hiện: JSP Engine/ Container thực hiện</a:t>
            </a:r>
          </a:p>
          <a:p>
            <a:pPr lvl="1"/>
            <a:r>
              <a:rPr lang="en-US" sz="1900" smtClean="0">
                <a:ea typeface="Segoe UI" pitchFamily="34" charset="0"/>
              </a:rPr>
              <a:t>Tìm kiếm class tương ứng được khai báo trong class</a:t>
            </a:r>
          </a:p>
          <a:p>
            <a:pPr lvl="1"/>
            <a:r>
              <a:rPr lang="en-US" sz="1900" smtClean="0">
                <a:ea typeface="Segoe UI" pitchFamily="34" charset="0"/>
              </a:rPr>
              <a:t>Khởi tạo instance thông qua constructor</a:t>
            </a:r>
          </a:p>
          <a:p>
            <a:pPr lvl="1"/>
            <a:r>
              <a:rPr lang="en-US" sz="1900" smtClean="0">
                <a:ea typeface="Segoe UI" pitchFamily="34" charset="0"/>
              </a:rPr>
              <a:t>Gán định danh id cho instance để có thể truy xuất trên trang JSP</a:t>
            </a:r>
          </a:p>
          <a:p>
            <a:pPr lvl="1"/>
            <a:r>
              <a:rPr lang="en-US" sz="1900" smtClean="0">
                <a:ea typeface="Segoe UI" pitchFamily="34" charset="0"/>
              </a:rPr>
              <a:t>Xác định phạm vi hoạt động của instance này.</a:t>
            </a:r>
            <a:r>
              <a:rPr lang="vi-VN" sz="1900" smtClean="0">
                <a:ea typeface="Segoe UI" pitchFamily="34" charset="0"/>
              </a:rPr>
              <a:t> </a:t>
            </a:r>
          </a:p>
          <a:p>
            <a:pPr algn="just"/>
            <a:r>
              <a:rPr lang="vi-VN" sz="1900" smtClean="0">
                <a:ea typeface="Segoe UI" pitchFamily="34" charset="0"/>
              </a:rPr>
              <a:t>Cách khai báo biến dùng scriptlet tương đương Java Bean:</a:t>
            </a:r>
          </a:p>
          <a:p>
            <a:pPr lvl="1" algn="just">
              <a:buFontTx/>
              <a:buNone/>
            </a:pPr>
            <a:r>
              <a:rPr lang="vi-VN" sz="1900" smtClean="0">
                <a:ea typeface="Segoe UI" pitchFamily="34" charset="0"/>
              </a:rPr>
              <a:t>&lt;% &lt;tên class&gt; &lt;định danh&gt; = new &lt;tên class&gt;(); %&gt;</a:t>
            </a:r>
          </a:p>
          <a:p>
            <a:pPr algn="just"/>
            <a:r>
              <a:rPr lang="vi-VN" sz="1900" b="1" smtClean="0">
                <a:ea typeface="Segoe UI" pitchFamily="34" charset="0"/>
              </a:rPr>
              <a:t>Ví dụ</a:t>
            </a:r>
            <a:r>
              <a:rPr lang="vi-VN" sz="1900" smtClean="0">
                <a:ea typeface="Segoe UI" pitchFamily="34" charset="0"/>
              </a:rPr>
              <a:t>: </a:t>
            </a:r>
          </a:p>
          <a:p>
            <a:pPr lvl="1" algn="just"/>
            <a:r>
              <a:rPr lang="vi-VN" sz="1900" smtClean="0">
                <a:ea typeface="Segoe UI" pitchFamily="34" charset="0"/>
              </a:rPr>
              <a:t>&lt;jsp:useBean id=“book1” class=“store.book”/&gt; tương đương </a:t>
            </a:r>
          </a:p>
          <a:p>
            <a:pPr lvl="1" algn="just"/>
            <a:r>
              <a:rPr lang="vi-VN" sz="1900" smtClean="0">
                <a:ea typeface="Segoe UI" pitchFamily="34" charset="0"/>
              </a:rPr>
              <a:t>&lt;% store.book book1 = new store.book(); %&gt;</a:t>
            </a:r>
            <a:endParaRPr lang="vi-VN" sz="1900">
              <a:ea typeface="Segoe UI" pitchFamily="34" charset="0"/>
            </a:endParaRPr>
          </a:p>
        </p:txBody>
      </p:sp>
    </p:spTree>
    <p:extLst>
      <p:ext uri="{BB962C8B-B14F-4D97-AF65-F5344CB8AC3E}">
        <p14:creationId xmlns:p14="http://schemas.microsoft.com/office/powerpoint/2010/main" val="167245519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linds(horizont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linds(horizontal)">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blinds(horizontal)">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blinds(horizontal)">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Effect transition="in" filter="blinds(horizontal)">
                                      <p:cBhvr>
                                        <p:cTn id="62" dur="500"/>
                                        <p:tgtEl>
                                          <p:spTgt spid="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
                                            <p:txEl>
                                              <p:pRg st="12" end="12"/>
                                            </p:txEl>
                                          </p:spTgt>
                                        </p:tgtEl>
                                        <p:attrNameLst>
                                          <p:attrName>style.visibility</p:attrName>
                                        </p:attrNameLst>
                                      </p:cBhvr>
                                      <p:to>
                                        <p:strVal val="visible"/>
                                      </p:to>
                                    </p:set>
                                    <p:animEffect transition="in" filter="blinds(horizontal)">
                                      <p:cBhvr>
                                        <p:cTn id="67" dur="500"/>
                                        <p:tgtEl>
                                          <p:spTgt spid="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
                                            <p:txEl>
                                              <p:pRg st="13" end="13"/>
                                            </p:txEl>
                                          </p:spTgt>
                                        </p:tgtEl>
                                        <p:attrNameLst>
                                          <p:attrName>style.visibility</p:attrName>
                                        </p:attrNameLst>
                                      </p:cBhvr>
                                      <p:to>
                                        <p:strVal val="visible"/>
                                      </p:to>
                                    </p:set>
                                    <p:animEffect transition="in" filter="blinds(horizontal)">
                                      <p:cBhvr>
                                        <p:cTn id="72" dur="500"/>
                                        <p:tgtEl>
                                          <p:spTgt spid="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
                                            <p:txEl>
                                              <p:pRg st="14" end="14"/>
                                            </p:txEl>
                                          </p:spTgt>
                                        </p:tgtEl>
                                        <p:attrNameLst>
                                          <p:attrName>style.visibility</p:attrName>
                                        </p:attrNameLst>
                                      </p:cBhvr>
                                      <p:to>
                                        <p:strVal val="visible"/>
                                      </p:to>
                                    </p:set>
                                    <p:animEffect transition="in" filter="blinds(horizontal)">
                                      <p:cBhvr>
                                        <p:cTn id="77"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1066800"/>
            <a:ext cx="8610600" cy="5257800"/>
          </a:xfrm>
        </p:spPr>
        <p:txBody>
          <a:bodyPr/>
          <a:lstStyle/>
          <a:p>
            <a:pPr algn="just"/>
            <a:r>
              <a:rPr lang="vi-VN" sz="2000">
                <a:ea typeface="Segoe UI" pitchFamily="34" charset="0"/>
              </a:rPr>
              <a:t>Cú pháp sử dụng khác của Java </a:t>
            </a:r>
            <a:r>
              <a:rPr lang="vi-VN" sz="2000" smtClean="0">
                <a:ea typeface="Segoe UI" pitchFamily="34" charset="0"/>
              </a:rPr>
              <a:t>bean</a:t>
            </a:r>
            <a:r>
              <a:rPr lang="en-US" sz="2000" smtClean="0">
                <a:ea typeface="Segoe UI" pitchFamily="34" charset="0"/>
              </a:rPr>
              <a:t>: </a:t>
            </a:r>
            <a:endParaRPr lang="vi-VN" sz="2000">
              <a:ea typeface="Segoe UI" pitchFamily="34" charset="0"/>
            </a:endParaRPr>
          </a:p>
          <a:p>
            <a:pPr lvl="1" algn="ctr">
              <a:buFontTx/>
              <a:buNone/>
            </a:pPr>
            <a:r>
              <a:rPr lang="en-US" sz="2000">
                <a:ea typeface="Segoe UI" pitchFamily="34" charset="0"/>
              </a:rPr>
              <a:t>&lt;jsp:useBean …&gt; statement &lt;/jsp:useBean&gt;</a:t>
            </a:r>
          </a:p>
          <a:p>
            <a:pPr lvl="1"/>
            <a:r>
              <a:rPr lang="en-US" sz="2000" b="1">
                <a:ea typeface="Segoe UI" pitchFamily="34" charset="0"/>
              </a:rPr>
              <a:t>Ví dụ</a:t>
            </a:r>
          </a:p>
          <a:p>
            <a:pPr lvl="1">
              <a:buFontTx/>
              <a:buNone/>
            </a:pPr>
            <a:r>
              <a:rPr lang="en-US" sz="2000">
                <a:ea typeface="Segoe UI" pitchFamily="34" charset="0"/>
              </a:rPr>
              <a:t>&lt;jsp:useBean id="count" class="ABean.AccessBean" scope="application"&gt;</a:t>
            </a:r>
          </a:p>
          <a:p>
            <a:pPr lvl="1">
              <a:buFontTx/>
              <a:buNone/>
            </a:pPr>
            <a:r>
              <a:rPr lang="en-US" sz="2000">
                <a:ea typeface="Segoe UI" pitchFamily="34" charset="0"/>
              </a:rPr>
              <a:t>  &lt;jsp:setProperty name="count" property="</a:t>
            </a:r>
            <a:r>
              <a:rPr lang="en-US" sz="2000" smtClean="0">
                <a:ea typeface="Segoe UI" pitchFamily="34" charset="0"/>
              </a:rPr>
              <a:t>firstPage“ value</a:t>
            </a:r>
            <a:r>
              <a:rPr lang="en-US" sz="2000">
                <a:ea typeface="Segoe UI" pitchFamily="34" charset="0"/>
              </a:rPr>
              <a:t>="ATest.jsp" /&gt;</a:t>
            </a:r>
          </a:p>
          <a:p>
            <a:pPr lvl="1">
              <a:buFontTx/>
              <a:buNone/>
            </a:pPr>
            <a:r>
              <a:rPr lang="en-US" sz="2000">
                <a:ea typeface="Segoe UI" pitchFamily="34" charset="0"/>
              </a:rPr>
              <a:t>&lt;/jsp:useBean&gt;</a:t>
            </a:r>
            <a:r>
              <a:rPr lang="vi-VN" sz="2000">
                <a:ea typeface="Segoe UI" pitchFamily="34" charset="0"/>
              </a:rPr>
              <a:t> </a:t>
            </a:r>
          </a:p>
          <a:p>
            <a:r>
              <a:rPr lang="vi-VN" sz="2000" b="1">
                <a:ea typeface="Segoe UI" pitchFamily="34" charset="0"/>
              </a:rPr>
              <a:t>Lưu ý:</a:t>
            </a:r>
            <a:r>
              <a:rPr lang="vi-VN" sz="2000">
                <a:ea typeface="Segoe UI" pitchFamily="34" charset="0"/>
              </a:rPr>
              <a:t> </a:t>
            </a:r>
          </a:p>
          <a:p>
            <a:pPr lvl="1"/>
            <a:r>
              <a:rPr lang="en-US" sz="2000">
                <a:ea typeface="Segoe UI" pitchFamily="34" charset="0"/>
              </a:rPr>
              <a:t>Sử dụng số ký tự đặt biệt trong chuỗi thì cần đặt thêm dấu “\” phía trước ký tự như ‘ (</a:t>
            </a:r>
            <a:r>
              <a:rPr lang="en-US" sz="2000" b="1">
                <a:ea typeface="Segoe UI" pitchFamily="34" charset="0"/>
              </a:rPr>
              <a:t>\’</a:t>
            </a:r>
            <a:r>
              <a:rPr lang="en-US" sz="2000">
                <a:ea typeface="Segoe UI" pitchFamily="34" charset="0"/>
              </a:rPr>
              <a:t>); “ (</a:t>
            </a:r>
            <a:r>
              <a:rPr lang="en-US" sz="2000" b="1">
                <a:ea typeface="Segoe UI" pitchFamily="34" charset="0"/>
              </a:rPr>
              <a:t>\”</a:t>
            </a:r>
            <a:r>
              <a:rPr lang="en-US" sz="2000">
                <a:ea typeface="Segoe UI" pitchFamily="34" charset="0"/>
              </a:rPr>
              <a:t>), \ (</a:t>
            </a:r>
            <a:r>
              <a:rPr lang="en-US" sz="2000" b="1">
                <a:ea typeface="Segoe UI" pitchFamily="34" charset="0"/>
              </a:rPr>
              <a:t>\\</a:t>
            </a:r>
            <a:r>
              <a:rPr lang="en-US" sz="2000">
                <a:ea typeface="Segoe UI" pitchFamily="34" charset="0"/>
              </a:rPr>
              <a:t>), % (\</a:t>
            </a:r>
            <a:r>
              <a:rPr lang="en-US" sz="2000" b="1">
                <a:ea typeface="Segoe UI" pitchFamily="34" charset="0"/>
              </a:rPr>
              <a:t>%</a:t>
            </a:r>
            <a:r>
              <a:rPr lang="en-US" sz="2000">
                <a:ea typeface="Segoe UI" pitchFamily="34" charset="0"/>
              </a:rPr>
              <a:t>), ... </a:t>
            </a:r>
          </a:p>
          <a:p>
            <a:pPr lvl="1"/>
            <a:r>
              <a:rPr lang="en-US" sz="2000">
                <a:ea typeface="Segoe UI" pitchFamily="34" charset="0"/>
              </a:rPr>
              <a:t>Ngoài ra, id cũng được dùng như tên biến trong scriptlets</a:t>
            </a:r>
            <a:r>
              <a:rPr lang="vi-VN" sz="2000">
                <a:ea typeface="Segoe UI" pitchFamily="34" charset="0"/>
              </a:rPr>
              <a:t> </a:t>
            </a:r>
          </a:p>
          <a:p>
            <a:endParaRPr lang="en-US"/>
          </a:p>
        </p:txBody>
      </p:sp>
      <p:sp>
        <p:nvSpPr>
          <p:cNvPr id="6" name="Title 1"/>
          <p:cNvSpPr>
            <a:spLocks noGrp="1"/>
          </p:cNvSpPr>
          <p:nvPr>
            <p:ph type="title"/>
          </p:nvPr>
        </p:nvSpPr>
        <p:spPr>
          <a:xfrm>
            <a:off x="2057400" y="274638"/>
            <a:ext cx="6629400" cy="487362"/>
          </a:xfrm>
        </p:spPr>
        <p:txBody>
          <a:bodyPr/>
          <a:lstStyle/>
          <a:p>
            <a:r>
              <a:rPr lang="en-US" smtClean="0">
                <a:ea typeface="Segoe UI" pitchFamily="34" charset="0"/>
              </a:rPr>
              <a:t>Cách </a:t>
            </a:r>
            <a:r>
              <a:rPr lang="en-US">
                <a:ea typeface="Segoe UI" pitchFamily="34" charset="0"/>
              </a:rPr>
              <a:t>sử dụng Bean trong JSP</a:t>
            </a:r>
          </a:p>
        </p:txBody>
      </p:sp>
    </p:spTree>
    <p:extLst>
      <p:ext uri="{BB962C8B-B14F-4D97-AF65-F5344CB8AC3E}">
        <p14:creationId xmlns:p14="http://schemas.microsoft.com/office/powerpoint/2010/main" val="243903410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Tầm hoạt động của bean</a:t>
            </a:r>
            <a:endParaRPr lang="en-US"/>
          </a:p>
        </p:txBody>
      </p:sp>
      <p:sp>
        <p:nvSpPr>
          <p:cNvPr id="3" name="Content Placeholder 2"/>
          <p:cNvSpPr>
            <a:spLocks noGrp="1"/>
          </p:cNvSpPr>
          <p:nvPr>
            <p:ph idx="1"/>
          </p:nvPr>
        </p:nvSpPr>
        <p:spPr/>
        <p:txBody>
          <a:bodyPr>
            <a:noAutofit/>
          </a:bodyPr>
          <a:lstStyle/>
          <a:p>
            <a:pPr algn="just">
              <a:lnSpc>
                <a:spcPct val="90000"/>
              </a:lnSpc>
            </a:pPr>
            <a:r>
              <a:rPr lang="vi-VN" sz="1800" b="1">
                <a:ea typeface="Segoe UI" pitchFamily="34" charset="0"/>
              </a:rPr>
              <a:t>page</a:t>
            </a:r>
            <a:r>
              <a:rPr lang="vi-VN" sz="1800">
                <a:ea typeface="Segoe UI" pitchFamily="34" charset="0"/>
              </a:rPr>
              <a:t>: </a:t>
            </a:r>
          </a:p>
          <a:p>
            <a:pPr lvl="1" algn="just">
              <a:lnSpc>
                <a:spcPct val="90000"/>
              </a:lnSpc>
            </a:pPr>
            <a:r>
              <a:rPr lang="vi-VN" sz="1800">
                <a:ea typeface="Segoe UI" pitchFamily="34" charset="0"/>
              </a:rPr>
              <a:t>Bean tồn tại cùng thời gian của page. </a:t>
            </a:r>
          </a:p>
          <a:p>
            <a:pPr lvl="1" algn="just">
              <a:lnSpc>
                <a:spcPct val="90000"/>
              </a:lnSpc>
            </a:pPr>
            <a:r>
              <a:rPr lang="vi-VN" sz="1800">
                <a:ea typeface="Segoe UI" pitchFamily="34" charset="0"/>
              </a:rPr>
              <a:t>Các thông tin lưu trữ trong pageContext (giá trị có thể lấy qua getAttribute)</a:t>
            </a:r>
          </a:p>
          <a:p>
            <a:pPr algn="just">
              <a:lnSpc>
                <a:spcPct val="90000"/>
              </a:lnSpc>
            </a:pPr>
            <a:r>
              <a:rPr lang="vi-VN" sz="1800" b="1">
                <a:ea typeface="Segoe UI" pitchFamily="34" charset="0"/>
              </a:rPr>
              <a:t>application</a:t>
            </a:r>
            <a:r>
              <a:rPr lang="vi-VN" sz="1800">
                <a:ea typeface="Segoe UI" pitchFamily="34" charset="0"/>
              </a:rPr>
              <a:t>: </a:t>
            </a:r>
          </a:p>
          <a:p>
            <a:pPr lvl="1">
              <a:lnSpc>
                <a:spcPct val="90000"/>
              </a:lnSpc>
            </a:pPr>
            <a:r>
              <a:rPr lang="en-US" sz="1800">
                <a:ea typeface="Segoe UI" pitchFamily="34" charset="0"/>
              </a:rPr>
              <a:t>Chia xẻ thông tin cho tất cả đối tượng cùng ứng dụng web hay cùng servlet engine (JSP engine).</a:t>
            </a:r>
          </a:p>
          <a:p>
            <a:pPr lvl="1">
              <a:lnSpc>
                <a:spcPct val="90000"/>
              </a:lnSpc>
            </a:pPr>
            <a:r>
              <a:rPr lang="en-US" sz="1800">
                <a:ea typeface="Segoe UI" pitchFamily="34" charset="0"/>
              </a:rPr>
              <a:t>Thông tin lưu trữ trong ServletContext. </a:t>
            </a:r>
          </a:p>
          <a:p>
            <a:pPr lvl="1">
              <a:lnSpc>
                <a:spcPct val="90000"/>
              </a:lnSpc>
            </a:pPr>
            <a:r>
              <a:rPr lang="en-US" sz="1800">
                <a:ea typeface="Segoe UI" pitchFamily="34" charset="0"/>
              </a:rPr>
              <a:t>Tồn tại cùng với thời gian ứng dụng.</a:t>
            </a:r>
            <a:r>
              <a:rPr lang="vi-VN" sz="1800">
                <a:ea typeface="Segoe UI" pitchFamily="34" charset="0"/>
              </a:rPr>
              <a:t> </a:t>
            </a:r>
          </a:p>
          <a:p>
            <a:pPr algn="just">
              <a:lnSpc>
                <a:spcPct val="90000"/>
              </a:lnSpc>
            </a:pPr>
            <a:r>
              <a:rPr lang="vi-VN" sz="1800" b="1">
                <a:ea typeface="Segoe UI" pitchFamily="34" charset="0"/>
              </a:rPr>
              <a:t>session</a:t>
            </a:r>
            <a:r>
              <a:rPr lang="vi-VN" sz="1800">
                <a:ea typeface="Segoe UI" pitchFamily="34" charset="0"/>
              </a:rPr>
              <a:t>: </a:t>
            </a:r>
          </a:p>
          <a:p>
            <a:pPr lvl="1">
              <a:lnSpc>
                <a:spcPct val="90000"/>
              </a:lnSpc>
            </a:pPr>
            <a:r>
              <a:rPr lang="en-US" sz="1800">
                <a:ea typeface="Segoe UI" pitchFamily="34" charset="0"/>
              </a:rPr>
              <a:t>Thông tin lưu trữ trong HttpSession kết hợp request hiện hành (lấy giá trị thông qua getValues của đối tượng Session (Implicit Object).</a:t>
            </a:r>
          </a:p>
          <a:p>
            <a:pPr lvl="1">
              <a:lnSpc>
                <a:spcPct val="90000"/>
              </a:lnSpc>
            </a:pPr>
            <a:r>
              <a:rPr lang="en-US" sz="1800">
                <a:ea typeface="Segoe UI" pitchFamily="34" charset="0"/>
              </a:rPr>
              <a:t>Tồn tại cho đến khi session bị hủy hay kết thúc.</a:t>
            </a:r>
            <a:r>
              <a:rPr lang="vi-VN" sz="1800">
                <a:ea typeface="Segoe UI" pitchFamily="34" charset="0"/>
              </a:rPr>
              <a:t> </a:t>
            </a:r>
          </a:p>
          <a:p>
            <a:pPr algn="just">
              <a:lnSpc>
                <a:spcPct val="90000"/>
              </a:lnSpc>
            </a:pPr>
            <a:r>
              <a:rPr lang="vi-VN" sz="1800" b="1">
                <a:ea typeface="Segoe UI" pitchFamily="34" charset="0"/>
              </a:rPr>
              <a:t>request</a:t>
            </a:r>
            <a:r>
              <a:rPr lang="vi-VN" sz="1800">
                <a:ea typeface="Segoe UI" pitchFamily="34" charset="0"/>
              </a:rPr>
              <a:t>: </a:t>
            </a:r>
          </a:p>
          <a:p>
            <a:pPr lvl="1" algn="just">
              <a:lnSpc>
                <a:spcPct val="90000"/>
              </a:lnSpc>
            </a:pPr>
            <a:r>
              <a:rPr lang="vi-VN" sz="1800">
                <a:ea typeface="Segoe UI" pitchFamily="34" charset="0"/>
              </a:rPr>
              <a:t>Giá trị mặc định của bean trên jsp </a:t>
            </a:r>
            <a:endParaRPr lang="en-US" sz="1800">
              <a:ea typeface="Segoe UI" pitchFamily="34" charset="0"/>
            </a:endParaRPr>
          </a:p>
          <a:p>
            <a:pPr lvl="1">
              <a:lnSpc>
                <a:spcPct val="90000"/>
              </a:lnSpc>
            </a:pPr>
            <a:r>
              <a:rPr lang="en-US" sz="1800">
                <a:ea typeface="Segoe UI" pitchFamily="34" charset="0"/>
              </a:rPr>
              <a:t>Thông tin được lưu trữ trong ServletRequest </a:t>
            </a:r>
          </a:p>
          <a:p>
            <a:pPr lvl="1">
              <a:lnSpc>
                <a:spcPct val="90000"/>
              </a:lnSpc>
            </a:pPr>
            <a:r>
              <a:rPr lang="en-US" sz="1800">
                <a:ea typeface="Segoe UI" pitchFamily="34" charset="0"/>
              </a:rPr>
              <a:t>Áp dụng cho request hiện hành và lấy giá trị qua getAttribute. </a:t>
            </a:r>
          </a:p>
          <a:p>
            <a:pPr lvl="1">
              <a:lnSpc>
                <a:spcPct val="90000"/>
              </a:lnSpc>
            </a:pPr>
            <a:r>
              <a:rPr lang="en-US" sz="1800">
                <a:ea typeface="Segoe UI" pitchFamily="34" charset="0"/>
              </a:rPr>
              <a:t>Thời gian tồn tại cùng với request (cho đến khi response hồi đáp)</a:t>
            </a:r>
            <a:r>
              <a:rPr lang="vi-VN" sz="1800">
                <a:ea typeface="Segoe UI" pitchFamily="34" charset="0"/>
              </a:rPr>
              <a:t> </a:t>
            </a:r>
          </a:p>
          <a:p>
            <a:endParaRPr lang="en-US" sz="1800">
              <a:ea typeface="Segoe UI" pitchFamily="34" charset="0"/>
            </a:endParaRPr>
          </a:p>
        </p:txBody>
      </p:sp>
    </p:spTree>
    <p:extLst>
      <p:ext uri="{BB962C8B-B14F-4D97-AF65-F5344CB8AC3E}">
        <p14:creationId xmlns:p14="http://schemas.microsoft.com/office/powerpoint/2010/main" val="413101301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Cấu hình ứng dụng web:</a:t>
            </a:r>
          </a:p>
        </p:txBody>
      </p:sp>
      <p:pic>
        <p:nvPicPr>
          <p:cNvPr id="4" name="Content Placeholder 3"/>
          <p:cNvPicPr>
            <a:picLocks noGrp="1"/>
          </p:cNvPicPr>
          <p:nvPr>
            <p:ph idx="1"/>
          </p:nvPr>
        </p:nvPicPr>
        <p:blipFill>
          <a:blip r:embed="rId2"/>
          <a:stretch>
            <a:fillRect/>
          </a:stretch>
        </p:blipFill>
        <p:spPr>
          <a:xfrm>
            <a:off x="609600" y="914400"/>
            <a:ext cx="6172200" cy="1018032"/>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568" y="1950720"/>
            <a:ext cx="578944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04999" y="2999232"/>
            <a:ext cx="5762015" cy="3325368"/>
          </a:xfrm>
          <a:prstGeom prst="rect">
            <a:avLst/>
          </a:prstGeom>
          <a:solidFill>
            <a:srgbClr val="FF3300">
              <a:alpha val="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238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57400" y="274638"/>
            <a:ext cx="6629400" cy="487362"/>
          </a:xfrm>
        </p:spPr>
        <p:txBody>
          <a:bodyPr/>
          <a:lstStyle/>
          <a:p>
            <a:r>
              <a:rPr lang="en-US" smtClean="0">
                <a:ea typeface="Segoe UI" pitchFamily="34" charset="0"/>
              </a:rPr>
              <a:t>Truy cập thuộc tính của bean</a:t>
            </a:r>
            <a:endParaRPr lang="en-US">
              <a:ea typeface="Segoe UI" pitchFamily="34" charset="0"/>
            </a:endParaRPr>
          </a:p>
        </p:txBody>
      </p:sp>
      <p:sp>
        <p:nvSpPr>
          <p:cNvPr id="7" name="Rectangle 3"/>
          <p:cNvSpPr>
            <a:spLocks noGrp="1" noChangeArrowheads="1"/>
          </p:cNvSpPr>
          <p:nvPr>
            <p:ph idx="1"/>
          </p:nvPr>
        </p:nvSpPr>
        <p:spPr/>
        <p:txBody>
          <a:bodyPr>
            <a:normAutofit/>
          </a:bodyPr>
          <a:lstStyle/>
          <a:p>
            <a:pPr algn="just"/>
            <a:r>
              <a:rPr lang="vi-VN" sz="2200">
                <a:ea typeface="Segoe UI" pitchFamily="34" charset="0"/>
              </a:rPr>
              <a:t>&lt;jsp:getProperty </a:t>
            </a:r>
            <a:r>
              <a:rPr lang="vi-VN" sz="2200" b="1">
                <a:ea typeface="Segoe UI" pitchFamily="34" charset="0"/>
              </a:rPr>
              <a:t>name</a:t>
            </a:r>
            <a:r>
              <a:rPr lang="vi-VN" sz="2200">
                <a:ea typeface="Segoe UI" pitchFamily="34" charset="0"/>
              </a:rPr>
              <a:t>=“&lt;</a:t>
            </a:r>
            <a:r>
              <a:rPr lang="vi-VN" sz="2200" smtClean="0">
                <a:ea typeface="Segoe UI" pitchFamily="34" charset="0"/>
              </a:rPr>
              <a:t>định</a:t>
            </a:r>
            <a:r>
              <a:rPr lang="en-US" sz="2200" smtClean="0">
                <a:ea typeface="Segoe UI" pitchFamily="34" charset="0"/>
              </a:rPr>
              <a:t> </a:t>
            </a:r>
            <a:r>
              <a:rPr lang="vi-VN" sz="2200" smtClean="0">
                <a:ea typeface="Segoe UI" pitchFamily="34" charset="0"/>
              </a:rPr>
              <a:t>danh</a:t>
            </a:r>
            <a:r>
              <a:rPr lang="vi-VN" sz="2200">
                <a:ea typeface="Segoe UI" pitchFamily="34" charset="0"/>
              </a:rPr>
              <a:t>&gt;” </a:t>
            </a:r>
            <a:r>
              <a:rPr lang="vi-VN" sz="2200" b="1">
                <a:ea typeface="Segoe UI" pitchFamily="34" charset="0"/>
              </a:rPr>
              <a:t>property</a:t>
            </a:r>
            <a:r>
              <a:rPr lang="vi-VN" sz="2200">
                <a:ea typeface="Segoe UI" pitchFamily="34" charset="0"/>
              </a:rPr>
              <a:t>=“&lt;tên thuộc tính&gt;” /&gt;</a:t>
            </a:r>
          </a:p>
          <a:p>
            <a:pPr lvl="1" algn="just"/>
            <a:r>
              <a:rPr lang="en-US" sz="2200">
                <a:ea typeface="Segoe UI" pitchFamily="34" charset="0"/>
              </a:rPr>
              <a:t>name: tên id đã được xác định trong jsp:useBean</a:t>
            </a:r>
          </a:p>
          <a:p>
            <a:pPr lvl="1" algn="just"/>
            <a:r>
              <a:rPr lang="en-US" sz="2200">
                <a:ea typeface="Segoe UI" pitchFamily="34" charset="0"/>
              </a:rPr>
              <a:t>property: tên thuộc tính tương ứng khai báo trong Java Bean</a:t>
            </a:r>
            <a:r>
              <a:rPr lang="vi-VN" sz="2200">
                <a:ea typeface="Segoe UI" pitchFamily="34" charset="0"/>
              </a:rPr>
              <a:t> </a:t>
            </a:r>
          </a:p>
          <a:p>
            <a:pPr algn="just"/>
            <a:r>
              <a:rPr lang="vi-VN" sz="2200">
                <a:ea typeface="Segoe UI" pitchFamily="34" charset="0"/>
              </a:rPr>
              <a:t>Cách khai báo biến dùng scriptlet tương đương Java Bean</a:t>
            </a:r>
          </a:p>
          <a:p>
            <a:pPr lvl="1" algn="just">
              <a:buFontTx/>
              <a:buNone/>
            </a:pPr>
            <a:r>
              <a:rPr lang="vi-VN" sz="2200">
                <a:ea typeface="Segoe UI" pitchFamily="34" charset="0"/>
              </a:rPr>
              <a:t>&lt;%= &lt;định danh&gt;.phương thức get() %&gt;</a:t>
            </a:r>
          </a:p>
          <a:p>
            <a:pPr algn="just"/>
            <a:r>
              <a:rPr lang="vi-VN" sz="2200" b="1">
                <a:ea typeface="Segoe UI" pitchFamily="34" charset="0"/>
              </a:rPr>
              <a:t>Ví dụ</a:t>
            </a:r>
            <a:r>
              <a:rPr lang="vi-VN" sz="2200">
                <a:ea typeface="Segoe UI" pitchFamily="34" charset="0"/>
              </a:rPr>
              <a:t>: </a:t>
            </a:r>
          </a:p>
          <a:p>
            <a:pPr lvl="1" algn="just"/>
            <a:r>
              <a:rPr lang="vi-VN" sz="2200">
                <a:ea typeface="Segoe UI" pitchFamily="34" charset="0"/>
              </a:rPr>
              <a:t>&lt;jsp:getProperty name=“book1” property=“title”/&gt; </a:t>
            </a:r>
          </a:p>
          <a:p>
            <a:pPr lvl="1" algn="just"/>
            <a:r>
              <a:rPr lang="vi-VN" sz="2200">
                <a:ea typeface="Segoe UI" pitchFamily="34" charset="0"/>
              </a:rPr>
              <a:t>tương đương &lt;%= book1.getTitle()%&gt;</a:t>
            </a:r>
          </a:p>
        </p:txBody>
      </p:sp>
    </p:spTree>
    <p:extLst>
      <p:ext uri="{BB962C8B-B14F-4D97-AF65-F5344CB8AC3E}">
        <p14:creationId xmlns:p14="http://schemas.microsoft.com/office/powerpoint/2010/main" val="217472738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linds(horizontal)">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blinds(horizontal)">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blinds(horizontal)">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blinds(horizontal)">
                                      <p:cBhvr>
                                        <p:cTn id="35" dur="500"/>
                                        <p:tgtEl>
                                          <p:spTgt spid="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blinds(horizontal)">
                                      <p:cBhvr>
                                        <p:cTn id="40"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gn="just"/>
            <a:r>
              <a:rPr lang="vi-VN" sz="2000">
                <a:ea typeface="Segoe UI" pitchFamily="34" charset="0"/>
              </a:rPr>
              <a:t>&lt;jsp:setProperty </a:t>
            </a:r>
            <a:r>
              <a:rPr lang="vi-VN" sz="2000" b="1">
                <a:ea typeface="Segoe UI" pitchFamily="34" charset="0"/>
              </a:rPr>
              <a:t>name</a:t>
            </a:r>
            <a:r>
              <a:rPr lang="vi-VN" sz="2000">
                <a:ea typeface="Segoe UI" pitchFamily="34" charset="0"/>
              </a:rPr>
              <a:t>=“&lt;định danh&gt;” </a:t>
            </a:r>
            <a:r>
              <a:rPr lang="vi-VN" sz="2000" b="1">
                <a:ea typeface="Segoe UI" pitchFamily="34" charset="0"/>
              </a:rPr>
              <a:t>property</a:t>
            </a:r>
            <a:r>
              <a:rPr lang="vi-VN" sz="2000">
                <a:ea typeface="Segoe UI" pitchFamily="34" charset="0"/>
              </a:rPr>
              <a:t>=“&lt;tên thuộc tính&gt;” </a:t>
            </a:r>
            <a:r>
              <a:rPr lang="vi-VN" sz="2000" b="1">
                <a:ea typeface="Segoe UI" pitchFamily="34" charset="0"/>
              </a:rPr>
              <a:t>value=“&lt;</a:t>
            </a:r>
            <a:r>
              <a:rPr lang="vi-VN" sz="2000">
                <a:ea typeface="Segoe UI" pitchFamily="34" charset="0"/>
              </a:rPr>
              <a:t>giá trị&gt;” /&gt;</a:t>
            </a:r>
          </a:p>
          <a:p>
            <a:pPr algn="just"/>
            <a:r>
              <a:rPr lang="en-US" sz="2000">
                <a:ea typeface="Segoe UI" pitchFamily="34" charset="0"/>
              </a:rPr>
              <a:t>name: tên id đã được xác định trong jsp:useBean</a:t>
            </a:r>
          </a:p>
          <a:p>
            <a:pPr algn="just"/>
            <a:r>
              <a:rPr lang="en-US" sz="2000">
                <a:ea typeface="Segoe UI" pitchFamily="34" charset="0"/>
              </a:rPr>
              <a:t>property: tên thuộc tính tương ứng khai báo trong Java Bean</a:t>
            </a:r>
          </a:p>
          <a:p>
            <a:pPr algn="just"/>
            <a:r>
              <a:rPr lang="en-US" sz="2000">
                <a:ea typeface="Segoe UI" pitchFamily="34" charset="0"/>
              </a:rPr>
              <a:t>value: giá trị (JSP expression, hằng số) được gán cho thuộc tính</a:t>
            </a:r>
          </a:p>
          <a:p>
            <a:pPr algn="just"/>
            <a:r>
              <a:rPr lang="en-US" sz="2000">
                <a:ea typeface="Segoe UI" pitchFamily="34" charset="0"/>
              </a:rPr>
              <a:t>Các khai báo tương đương trong scriptlet:</a:t>
            </a:r>
            <a:r>
              <a:rPr lang="vi-VN" sz="2000">
                <a:ea typeface="Segoe UI" pitchFamily="34" charset="0"/>
              </a:rPr>
              <a:t> </a:t>
            </a:r>
          </a:p>
          <a:p>
            <a:pPr lvl="1" algn="just">
              <a:buFontTx/>
              <a:buNone/>
            </a:pPr>
            <a:r>
              <a:rPr lang="vi-VN" sz="2000">
                <a:ea typeface="Segoe UI" pitchFamily="34" charset="0"/>
              </a:rPr>
              <a:t>&lt;% &lt;định danh&gt;.phương thức set(&lt;giá trị&gt;) %&gt;</a:t>
            </a:r>
          </a:p>
          <a:p>
            <a:pPr algn="just"/>
            <a:r>
              <a:rPr lang="vi-VN" sz="2000">
                <a:ea typeface="Segoe UI" pitchFamily="34" charset="0"/>
              </a:rPr>
              <a:t>Ví dụ: </a:t>
            </a:r>
          </a:p>
          <a:p>
            <a:pPr lvl="1" algn="just"/>
            <a:r>
              <a:rPr lang="vi-VN" sz="2000">
                <a:ea typeface="Segoe UI" pitchFamily="34" charset="0"/>
              </a:rPr>
              <a:t>&lt;jsp:setProperty name=“book1” property=“title” value=“JSP Book” /&gt; </a:t>
            </a:r>
          </a:p>
          <a:p>
            <a:pPr lvl="1" algn="just"/>
            <a:r>
              <a:rPr lang="vi-VN" sz="2000">
                <a:ea typeface="Segoe UI" pitchFamily="34" charset="0"/>
              </a:rPr>
              <a:t>tương đương &lt;% book1.setTitle(“JSP Book”)%&gt;</a:t>
            </a:r>
          </a:p>
          <a:p>
            <a:endParaRPr lang="en-US" sz="2000">
              <a:ea typeface="Segoe UI" pitchFamily="34" charset="0"/>
            </a:endParaRPr>
          </a:p>
        </p:txBody>
      </p:sp>
      <p:sp>
        <p:nvSpPr>
          <p:cNvPr id="7" name="Title 1"/>
          <p:cNvSpPr>
            <a:spLocks noGrp="1"/>
          </p:cNvSpPr>
          <p:nvPr>
            <p:ph type="title"/>
          </p:nvPr>
        </p:nvSpPr>
        <p:spPr>
          <a:xfrm>
            <a:off x="2057400" y="274638"/>
            <a:ext cx="6629400" cy="487362"/>
          </a:xfrm>
        </p:spPr>
        <p:txBody>
          <a:bodyPr/>
          <a:lstStyle/>
          <a:p>
            <a:r>
              <a:rPr lang="en-US" smtClean="0">
                <a:ea typeface="Segoe UI" pitchFamily="34" charset="0"/>
              </a:rPr>
              <a:t>Thiết lập thuộc tính của bean</a:t>
            </a:r>
            <a:endParaRPr lang="en-US">
              <a:ea typeface="Segoe UI" pitchFamily="34" charset="0"/>
            </a:endParaRPr>
          </a:p>
        </p:txBody>
      </p:sp>
    </p:spTree>
    <p:extLst>
      <p:ext uri="{BB962C8B-B14F-4D97-AF65-F5344CB8AC3E}">
        <p14:creationId xmlns:p14="http://schemas.microsoft.com/office/powerpoint/2010/main" val="94351121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057400" y="274638"/>
            <a:ext cx="6629400" cy="487362"/>
          </a:xfrm>
        </p:spPr>
        <p:txBody>
          <a:bodyPr/>
          <a:lstStyle/>
          <a:p>
            <a:r>
              <a:rPr lang="en-US" smtClean="0">
                <a:ea typeface="Segoe UI" pitchFamily="34" charset="0"/>
              </a:rPr>
              <a:t>Thiết lập thuộc tính của bean</a:t>
            </a:r>
            <a:endParaRPr lang="en-US">
              <a:ea typeface="Segoe UI" pitchFamily="34" charset="0"/>
            </a:endParaRPr>
          </a:p>
        </p:txBody>
      </p:sp>
      <p:sp>
        <p:nvSpPr>
          <p:cNvPr id="2" name="Content Placeholder 1"/>
          <p:cNvSpPr>
            <a:spLocks noGrp="1"/>
          </p:cNvSpPr>
          <p:nvPr>
            <p:ph idx="1"/>
          </p:nvPr>
        </p:nvSpPr>
        <p:spPr>
          <a:xfrm>
            <a:off x="304800" y="838200"/>
            <a:ext cx="8229600" cy="5257800"/>
          </a:xfrm>
        </p:spPr>
        <p:txBody>
          <a:bodyPr>
            <a:normAutofit/>
          </a:bodyPr>
          <a:lstStyle/>
          <a:p>
            <a:r>
              <a:rPr lang="en-US" sz="2200" smtClean="0"/>
              <a:t>Ví dụ:</a:t>
            </a:r>
          </a:p>
          <a:p>
            <a:pPr algn="just">
              <a:lnSpc>
                <a:spcPct val="80000"/>
              </a:lnSpc>
            </a:pPr>
            <a:r>
              <a:rPr lang="vi-VN" sz="2200" b="1">
                <a:latin typeface="Times New Roman" pitchFamily="18" charset="0"/>
              </a:rPr>
              <a:t>Java </a:t>
            </a:r>
            <a:r>
              <a:rPr lang="vi-VN" sz="2200" b="1" smtClean="0">
                <a:latin typeface="Times New Roman" pitchFamily="18" charset="0"/>
              </a:rPr>
              <a:t>Bean</a:t>
            </a:r>
            <a:endParaRPr lang="en-US" sz="2200" b="1" smtClean="0">
              <a:latin typeface="Times New Roman" pitchFamily="18" charset="0"/>
            </a:endParaRPr>
          </a:p>
          <a:p>
            <a:pPr algn="just">
              <a:lnSpc>
                <a:spcPct val="80000"/>
              </a:lnSpc>
            </a:pPr>
            <a:endParaRPr lang="en-US" sz="2200" b="1" smtClean="0">
              <a:latin typeface="Times New Roman" pitchFamily="18" charset="0"/>
            </a:endParaRPr>
          </a:p>
          <a:p>
            <a:pPr algn="just">
              <a:lnSpc>
                <a:spcPct val="80000"/>
              </a:lnSpc>
            </a:pPr>
            <a:endParaRPr lang="en-US" sz="2200" b="1">
              <a:latin typeface="Times New Roman" pitchFamily="18" charset="0"/>
            </a:endParaRPr>
          </a:p>
          <a:p>
            <a:pPr algn="just">
              <a:lnSpc>
                <a:spcPct val="80000"/>
              </a:lnSpc>
            </a:pPr>
            <a:endParaRPr lang="en-US" sz="2200" b="1" smtClean="0">
              <a:latin typeface="Times New Roman" pitchFamily="18" charset="0"/>
            </a:endParaRPr>
          </a:p>
          <a:p>
            <a:pPr algn="just">
              <a:lnSpc>
                <a:spcPct val="80000"/>
              </a:lnSpc>
            </a:pPr>
            <a:endParaRPr lang="en-US" sz="2200" b="1" smtClean="0">
              <a:latin typeface="Times New Roman" pitchFamily="18" charset="0"/>
            </a:endParaRPr>
          </a:p>
          <a:p>
            <a:pPr algn="just">
              <a:lnSpc>
                <a:spcPct val="80000"/>
              </a:lnSpc>
            </a:pPr>
            <a:endParaRPr lang="en-US" sz="2200" b="1">
              <a:latin typeface="Times New Roman" pitchFamily="18" charset="0"/>
            </a:endParaRPr>
          </a:p>
          <a:p>
            <a:pPr marL="0" indent="0" algn="just">
              <a:lnSpc>
                <a:spcPct val="80000"/>
              </a:lnSpc>
              <a:buNone/>
            </a:pPr>
            <a:endParaRPr lang="vi-VN" sz="2200" b="1">
              <a:latin typeface="Times New Roman" pitchFamily="18" charset="0"/>
            </a:endParaRPr>
          </a:p>
          <a:p>
            <a:pPr algn="just">
              <a:lnSpc>
                <a:spcPct val="80000"/>
              </a:lnSpc>
            </a:pPr>
            <a:r>
              <a:rPr lang="vi-VN" sz="2200" b="1" smtClean="0">
                <a:latin typeface="Times New Roman" pitchFamily="18" charset="0"/>
              </a:rPr>
              <a:t>Jsp</a:t>
            </a:r>
            <a:endParaRPr lang="vi-VN" sz="2200" b="1">
              <a:latin typeface="Times New Roman" pitchFamily="18" charset="0"/>
            </a:endParaRPr>
          </a:p>
          <a:p>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559256"/>
            <a:ext cx="417195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59257"/>
            <a:ext cx="2876550" cy="1927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973738"/>
            <a:ext cx="6172200" cy="28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697093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4929114"/>
            <a:ext cx="1807226" cy="369332"/>
          </a:xfrm>
          <a:prstGeom prst="rect">
            <a:avLst/>
          </a:prstGeom>
          <a:noFill/>
        </p:spPr>
        <p:txBody>
          <a:bodyPr wrap="none" rtlCol="0">
            <a:spAutoFit/>
          </a:bodyPr>
          <a:lstStyle/>
          <a:p>
            <a:r>
              <a:rPr lang="en-US" dirty="0" err="1" smtClean="0">
                <a:solidFill>
                  <a:prstClr val="white"/>
                </a:solidFill>
              </a:rPr>
              <a:t>Chạy</a:t>
            </a:r>
            <a:r>
              <a:rPr lang="en-US" dirty="0" smtClean="0">
                <a:solidFill>
                  <a:prstClr val="white"/>
                </a:solidFill>
              </a:rPr>
              <a:t> </a:t>
            </a:r>
            <a:r>
              <a:rPr lang="en-US" dirty="0" err="1" smtClean="0">
                <a:solidFill>
                  <a:prstClr val="white"/>
                </a:solidFill>
              </a:rPr>
              <a:t>và</a:t>
            </a:r>
            <a:r>
              <a:rPr lang="en-US" dirty="0" smtClean="0">
                <a:solidFill>
                  <a:prstClr val="white"/>
                </a:solidFill>
              </a:rPr>
              <a:t> </a:t>
            </a:r>
            <a:r>
              <a:rPr lang="en-US" err="1" smtClean="0">
                <a:solidFill>
                  <a:prstClr val="white"/>
                </a:solidFill>
              </a:rPr>
              <a:t>giải</a:t>
            </a:r>
            <a:r>
              <a:rPr lang="en-US" smtClean="0">
                <a:solidFill>
                  <a:prstClr val="white"/>
                </a:solidFill>
              </a:rPr>
              <a:t> thích</a:t>
            </a:r>
            <a:endParaRPr lang="en-US" dirty="0">
              <a:solidFill>
                <a:prstClr val="white"/>
              </a:solidFill>
            </a:endParaRPr>
          </a:p>
        </p:txBody>
      </p:sp>
    </p:spTree>
    <p:extLst>
      <p:ext uri="{BB962C8B-B14F-4D97-AF65-F5344CB8AC3E}">
        <p14:creationId xmlns:p14="http://schemas.microsoft.com/office/powerpoint/2010/main" val="207285238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85800" y="274638"/>
            <a:ext cx="8229600" cy="487362"/>
          </a:xfrm>
        </p:spPr>
        <p:txBody>
          <a:bodyPr/>
          <a:lstStyle/>
          <a:p>
            <a:r>
              <a:rPr lang="en-US" smtClean="0">
                <a:ea typeface="Segoe UI" pitchFamily="34" charset="0"/>
              </a:rPr>
              <a:t>Thiết lập thuộc tính của bean - Advanced</a:t>
            </a:r>
            <a:endParaRPr lang="en-US">
              <a:ea typeface="Segoe UI" pitchFamily="34" charset="0"/>
            </a:endParaRPr>
          </a:p>
        </p:txBody>
      </p:sp>
      <p:sp>
        <p:nvSpPr>
          <p:cNvPr id="2" name="Content Placeholder 1"/>
          <p:cNvSpPr>
            <a:spLocks noGrp="1"/>
          </p:cNvSpPr>
          <p:nvPr>
            <p:ph idx="1"/>
          </p:nvPr>
        </p:nvSpPr>
        <p:spPr>
          <a:xfrm>
            <a:off x="228600" y="914400"/>
            <a:ext cx="8763000" cy="5257800"/>
          </a:xfrm>
        </p:spPr>
        <p:txBody>
          <a:bodyPr>
            <a:noAutofit/>
          </a:bodyPr>
          <a:lstStyle/>
          <a:p>
            <a:pPr algn="just">
              <a:lnSpc>
                <a:spcPct val="90000"/>
              </a:lnSpc>
            </a:pPr>
            <a:r>
              <a:rPr lang="vi-VN" sz="2000">
                <a:ea typeface="Segoe UI" pitchFamily="34" charset="0"/>
              </a:rPr>
              <a:t>Gán giá trị cho action setProperty là một expression</a:t>
            </a:r>
          </a:p>
          <a:p>
            <a:pPr lvl="1" algn="just">
              <a:lnSpc>
                <a:spcPct val="90000"/>
              </a:lnSpc>
            </a:pPr>
            <a:r>
              <a:rPr lang="en-US" sz="2000">
                <a:ea typeface="Segoe UI" pitchFamily="34" charset="0"/>
              </a:rPr>
              <a:t>String sMsg = request.getParameter("sms");</a:t>
            </a:r>
          </a:p>
          <a:p>
            <a:pPr lvl="1" algn="just">
              <a:lnSpc>
                <a:spcPct val="90000"/>
              </a:lnSpc>
            </a:pPr>
            <a:r>
              <a:rPr lang="en-US" sz="2000">
                <a:ea typeface="Segoe UI" pitchFamily="34" charset="0"/>
              </a:rPr>
              <a:t>&lt;jsp:setProperty name="msg" property="message" value="&lt;%= sMsg %&gt;" /&gt;</a:t>
            </a:r>
            <a:endParaRPr lang="vi-VN" sz="2000">
              <a:ea typeface="Segoe UI" pitchFamily="34" charset="0"/>
            </a:endParaRPr>
          </a:p>
          <a:p>
            <a:pPr algn="just">
              <a:lnSpc>
                <a:spcPct val="90000"/>
              </a:lnSpc>
            </a:pPr>
            <a:r>
              <a:rPr lang="en-US" sz="2000">
                <a:ea typeface="Segoe UI" pitchFamily="34" charset="0"/>
              </a:rPr>
              <a:t>Sử dụng thuộc tính param trong setProperty: đón nhận giá trị nhập từ request (của JSP khác, đối tượng khác hay trên URL)</a:t>
            </a:r>
            <a:r>
              <a:rPr lang="vi-VN" sz="2000">
                <a:ea typeface="Segoe UI" pitchFamily="34" charset="0"/>
              </a:rPr>
              <a:t> </a:t>
            </a:r>
          </a:p>
          <a:p>
            <a:pPr lvl="1" algn="just">
              <a:lnSpc>
                <a:spcPct val="90000"/>
              </a:lnSpc>
            </a:pPr>
            <a:r>
              <a:rPr lang="en-US" sz="2000">
                <a:ea typeface="Segoe UI" pitchFamily="34" charset="0"/>
              </a:rPr>
              <a:t>&lt;</a:t>
            </a:r>
            <a:r>
              <a:rPr lang="en-US" sz="2000" smtClean="0">
                <a:ea typeface="Segoe UI" pitchFamily="34" charset="0"/>
              </a:rPr>
              <a:t>jsp:setProperty name</a:t>
            </a:r>
            <a:r>
              <a:rPr lang="en-US" sz="2000">
                <a:ea typeface="Segoe UI" pitchFamily="34" charset="0"/>
              </a:rPr>
              <a:t>="msg" property="message" param</a:t>
            </a:r>
            <a:r>
              <a:rPr lang="en-US" sz="2000" smtClean="0">
                <a:ea typeface="Segoe UI" pitchFamily="34" charset="0"/>
              </a:rPr>
              <a:t>= “</a:t>
            </a:r>
            <a:r>
              <a:rPr lang="en-US" sz="2000">
                <a:ea typeface="Segoe UI" pitchFamily="34" charset="0"/>
              </a:rPr>
              <a:t>message</a:t>
            </a:r>
            <a:r>
              <a:rPr lang="en-US" sz="2000" smtClean="0">
                <a:ea typeface="Segoe UI" pitchFamily="34" charset="0"/>
              </a:rPr>
              <a:t>” /&gt;</a:t>
            </a:r>
            <a:endParaRPr lang="vi-VN" sz="2000">
              <a:ea typeface="Segoe UI" pitchFamily="34" charset="0"/>
            </a:endParaRPr>
          </a:p>
          <a:p>
            <a:pPr algn="just">
              <a:lnSpc>
                <a:spcPct val="90000"/>
              </a:lnSpc>
            </a:pPr>
            <a:r>
              <a:rPr lang="vi-VN" sz="2000">
                <a:ea typeface="Segoe UI" pitchFamily="34" charset="0"/>
              </a:rPr>
              <a:t>Để thuộc tính có trong Java Bean trở thành tham số nhập với việc gán “*” cho thuộc tính property trong setProperty</a:t>
            </a:r>
          </a:p>
          <a:p>
            <a:pPr lvl="1" algn="ctr">
              <a:lnSpc>
                <a:spcPct val="90000"/>
              </a:lnSpc>
              <a:buFontTx/>
              <a:buNone/>
            </a:pPr>
            <a:r>
              <a:rPr lang="en-US" sz="2000">
                <a:ea typeface="Segoe UI" pitchFamily="34" charset="0"/>
              </a:rPr>
              <a:t>&lt;jsp:setProperty name="msg" property=“*" /&gt;</a:t>
            </a:r>
          </a:p>
          <a:p>
            <a:pPr algn="just">
              <a:lnSpc>
                <a:spcPct val="90000"/>
              </a:lnSpc>
            </a:pPr>
            <a:r>
              <a:rPr lang="en-US" sz="2000" b="1">
                <a:ea typeface="Segoe UI" pitchFamily="34" charset="0"/>
              </a:rPr>
              <a:t>Lưu ý</a:t>
            </a:r>
            <a:r>
              <a:rPr lang="en-US" sz="2000">
                <a:ea typeface="Segoe UI" pitchFamily="34" charset="0"/>
              </a:rPr>
              <a:t>:</a:t>
            </a:r>
          </a:p>
          <a:p>
            <a:pPr lvl="1" algn="just">
              <a:lnSpc>
                <a:spcPct val="90000"/>
              </a:lnSpc>
            </a:pPr>
            <a:r>
              <a:rPr lang="en-US" sz="2000">
                <a:ea typeface="Segoe UI" pitchFamily="34" charset="0"/>
              </a:rPr>
              <a:t>Action sẽ không được thực hiện nếu thiếu 1 trong những tham số nhập vì hệ thống sẽ không tự gán null.</a:t>
            </a:r>
          </a:p>
          <a:p>
            <a:pPr lvl="1" algn="just">
              <a:lnSpc>
                <a:spcPct val="90000"/>
              </a:lnSpc>
            </a:pPr>
            <a:r>
              <a:rPr lang="en-US" sz="2000">
                <a:ea typeface="Segoe UI" pitchFamily="34" charset="0"/>
              </a:rPr>
              <a:t>Trên 1 số web server sẽ xuất hiện lỗi nếu giá trị nhập dạng double</a:t>
            </a:r>
          </a:p>
          <a:p>
            <a:pPr lvl="1" algn="just">
              <a:lnSpc>
                <a:spcPct val="90000"/>
              </a:lnSpc>
            </a:pPr>
            <a:r>
              <a:rPr lang="en-US" sz="2000">
                <a:ea typeface="Segoe UI" pitchFamily="34" charset="0"/>
              </a:rPr>
              <a:t>Cơ chế tự động convert sẽ không đảm bảo các giá trị hợp lệ so với convert bằng việc lập trình bằng tay (programmatically)</a:t>
            </a:r>
          </a:p>
          <a:p>
            <a:pPr lvl="1" algn="just">
              <a:lnSpc>
                <a:spcPct val="90000"/>
              </a:lnSpc>
            </a:pPr>
            <a:r>
              <a:rPr lang="en-US" sz="2000">
                <a:ea typeface="Segoe UI" pitchFamily="34" charset="0"/>
              </a:rPr>
              <a:t>Tên thuộc tính và tham số phải giống nhau</a:t>
            </a:r>
            <a:endParaRPr lang="vi-VN" sz="2000">
              <a:ea typeface="Segoe UI" pitchFamily="34" charset="0"/>
            </a:endParaRPr>
          </a:p>
        </p:txBody>
      </p:sp>
    </p:spTree>
    <p:extLst>
      <p:ext uri="{BB962C8B-B14F-4D97-AF65-F5344CB8AC3E}">
        <p14:creationId xmlns:p14="http://schemas.microsoft.com/office/powerpoint/2010/main" val="126998260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2415" y="914400"/>
            <a:ext cx="8229600" cy="5257800"/>
          </a:xfrm>
        </p:spPr>
        <p:txBody>
          <a:bodyPr>
            <a:normAutofit/>
          </a:bodyPr>
          <a:lstStyle/>
          <a:p>
            <a:r>
              <a:rPr lang="en-US" sz="2200" smtClean="0"/>
              <a:t>Ví dụ 1:</a:t>
            </a:r>
            <a:endParaRPr lang="en-US" sz="220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68" y="3657600"/>
            <a:ext cx="54387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22" y="5334000"/>
            <a:ext cx="45529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68" y="1371600"/>
            <a:ext cx="41148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522" y="2074887"/>
            <a:ext cx="332422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2856" y="5165678"/>
            <a:ext cx="3837296" cy="1361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685800" y="274638"/>
            <a:ext cx="8229600" cy="487362"/>
          </a:xfrm>
        </p:spPr>
        <p:txBody>
          <a:bodyPr/>
          <a:lstStyle/>
          <a:p>
            <a:r>
              <a:rPr lang="en-US" smtClean="0">
                <a:ea typeface="Segoe UI" pitchFamily="34" charset="0"/>
              </a:rPr>
              <a:t>Thiết lập thuộc tính của bean - Advanced</a:t>
            </a:r>
            <a:endParaRPr lang="en-US">
              <a:ea typeface="Segoe UI" pitchFamily="34" charset="0"/>
            </a:endParaRPr>
          </a:p>
        </p:txBody>
      </p:sp>
    </p:spTree>
    <p:extLst>
      <p:ext uri="{BB962C8B-B14F-4D97-AF65-F5344CB8AC3E}">
        <p14:creationId xmlns:p14="http://schemas.microsoft.com/office/powerpoint/2010/main" val="327974421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4929114"/>
            <a:ext cx="1807226" cy="369332"/>
          </a:xfrm>
          <a:prstGeom prst="rect">
            <a:avLst/>
          </a:prstGeom>
          <a:noFill/>
        </p:spPr>
        <p:txBody>
          <a:bodyPr wrap="none" rtlCol="0">
            <a:spAutoFit/>
          </a:bodyPr>
          <a:lstStyle/>
          <a:p>
            <a:r>
              <a:rPr lang="en-US" dirty="0" err="1" smtClean="0">
                <a:solidFill>
                  <a:prstClr val="white"/>
                </a:solidFill>
              </a:rPr>
              <a:t>Chạy</a:t>
            </a:r>
            <a:r>
              <a:rPr lang="en-US" dirty="0" smtClean="0">
                <a:solidFill>
                  <a:prstClr val="white"/>
                </a:solidFill>
              </a:rPr>
              <a:t> </a:t>
            </a:r>
            <a:r>
              <a:rPr lang="en-US" dirty="0" err="1" smtClean="0">
                <a:solidFill>
                  <a:prstClr val="white"/>
                </a:solidFill>
              </a:rPr>
              <a:t>và</a:t>
            </a:r>
            <a:r>
              <a:rPr lang="en-US" dirty="0" smtClean="0">
                <a:solidFill>
                  <a:prstClr val="white"/>
                </a:solidFill>
              </a:rPr>
              <a:t> </a:t>
            </a:r>
            <a:r>
              <a:rPr lang="en-US" err="1" smtClean="0">
                <a:solidFill>
                  <a:prstClr val="white"/>
                </a:solidFill>
              </a:rPr>
              <a:t>giải</a:t>
            </a:r>
            <a:r>
              <a:rPr lang="en-US" smtClean="0">
                <a:solidFill>
                  <a:prstClr val="white"/>
                </a:solidFill>
              </a:rPr>
              <a:t> thích</a:t>
            </a:r>
            <a:endParaRPr lang="en-US" dirty="0">
              <a:solidFill>
                <a:prstClr val="white"/>
              </a:solidFill>
            </a:endParaRPr>
          </a:p>
        </p:txBody>
      </p:sp>
    </p:spTree>
    <p:extLst>
      <p:ext uri="{BB962C8B-B14F-4D97-AF65-F5344CB8AC3E}">
        <p14:creationId xmlns:p14="http://schemas.microsoft.com/office/powerpoint/2010/main" val="365018555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200" smtClean="0"/>
              <a:t>Ví dụ 2:</a:t>
            </a:r>
            <a:endParaRPr lang="en-US" sz="220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07" y="1674410"/>
            <a:ext cx="3013454" cy="243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161" y="1674410"/>
            <a:ext cx="325581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07" y="4722410"/>
            <a:ext cx="39052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685800" y="274638"/>
            <a:ext cx="8229600" cy="487362"/>
          </a:xfrm>
        </p:spPr>
        <p:txBody>
          <a:bodyPr/>
          <a:lstStyle/>
          <a:p>
            <a:r>
              <a:rPr lang="en-US" smtClean="0">
                <a:ea typeface="Segoe UI" pitchFamily="34" charset="0"/>
              </a:rPr>
              <a:t>Thiết lập thuộc tính của bean - Advanced</a:t>
            </a:r>
            <a:endParaRPr lang="en-US">
              <a:ea typeface="Segoe UI" pitchFamily="34" charset="0"/>
            </a:endParaRPr>
          </a:p>
        </p:txBody>
      </p:sp>
    </p:spTree>
    <p:extLst>
      <p:ext uri="{BB962C8B-B14F-4D97-AF65-F5344CB8AC3E}">
        <p14:creationId xmlns:p14="http://schemas.microsoft.com/office/powerpoint/2010/main" val="310051918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838200"/>
            <a:ext cx="8229600" cy="5257800"/>
          </a:xfrm>
        </p:spPr>
        <p:txBody>
          <a:bodyPr>
            <a:normAutofit/>
          </a:bodyPr>
          <a:lstStyle/>
          <a:p>
            <a:r>
              <a:rPr lang="en-US" sz="2200" smtClean="0"/>
              <a:t>Ví dụ 2:</a:t>
            </a:r>
            <a:endParaRPr lang="en-US" sz="2200"/>
          </a:p>
        </p:txBody>
      </p:sp>
      <p:sp>
        <p:nvSpPr>
          <p:cNvPr id="7" name="Title 1"/>
          <p:cNvSpPr>
            <a:spLocks noGrp="1"/>
          </p:cNvSpPr>
          <p:nvPr>
            <p:ph type="title"/>
          </p:nvPr>
        </p:nvSpPr>
        <p:spPr>
          <a:xfrm>
            <a:off x="685800" y="274638"/>
            <a:ext cx="8229600" cy="487362"/>
          </a:xfrm>
        </p:spPr>
        <p:txBody>
          <a:bodyPr/>
          <a:lstStyle/>
          <a:p>
            <a:r>
              <a:rPr lang="en-US" smtClean="0">
                <a:ea typeface="Segoe UI" pitchFamily="34" charset="0"/>
              </a:rPr>
              <a:t>Thiết lập thuộc tính của bean - Advanced</a:t>
            </a:r>
            <a:endParaRPr lang="en-US">
              <a:ea typeface="Segoe UI"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219200"/>
            <a:ext cx="5410201" cy="132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90800"/>
            <a:ext cx="6172200" cy="2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048596"/>
            <a:ext cx="71532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064856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838200"/>
            <a:ext cx="8229600" cy="5257800"/>
          </a:xfrm>
        </p:spPr>
        <p:txBody>
          <a:bodyPr>
            <a:normAutofit/>
          </a:bodyPr>
          <a:lstStyle/>
          <a:p>
            <a:r>
              <a:rPr lang="en-US" sz="2200" smtClean="0"/>
              <a:t>Ví dụ 2:</a:t>
            </a:r>
            <a:endParaRPr lang="en-US" sz="2200"/>
          </a:p>
        </p:txBody>
      </p:sp>
      <p:sp>
        <p:nvSpPr>
          <p:cNvPr id="7" name="Title 1"/>
          <p:cNvSpPr>
            <a:spLocks noGrp="1"/>
          </p:cNvSpPr>
          <p:nvPr>
            <p:ph type="title"/>
          </p:nvPr>
        </p:nvSpPr>
        <p:spPr>
          <a:xfrm>
            <a:off x="685800" y="274638"/>
            <a:ext cx="8229600" cy="487362"/>
          </a:xfrm>
        </p:spPr>
        <p:txBody>
          <a:bodyPr/>
          <a:lstStyle/>
          <a:p>
            <a:r>
              <a:rPr lang="en-US" smtClean="0">
                <a:ea typeface="Segoe UI" pitchFamily="34" charset="0"/>
              </a:rPr>
              <a:t>Thiết lập thuộc tính của bean - Advanced</a:t>
            </a:r>
            <a:endParaRPr lang="en-US">
              <a:ea typeface="Segoe UI" pitchFamily="34"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6553200" cy="53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316398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Cấu hình ứng dụng web:</a:t>
            </a:r>
          </a:p>
        </p:txBody>
      </p:sp>
      <p:sp>
        <p:nvSpPr>
          <p:cNvPr id="2" name="Content Placeholder 1"/>
          <p:cNvSpPr>
            <a:spLocks noGrp="1"/>
          </p:cNvSpPr>
          <p:nvPr>
            <p:ph idx="1"/>
          </p:nvPr>
        </p:nvSpPr>
        <p:spPr/>
        <p:txBody>
          <a:bodyPr/>
          <a:lstStyle/>
          <a:p>
            <a:r>
              <a:rPr lang="en-US" smtClean="0"/>
              <a:t>Ví dụ:</a:t>
            </a:r>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382" y="1648968"/>
            <a:ext cx="605538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828800" y="2743200"/>
            <a:ext cx="5410200" cy="3352800"/>
          </a:xfrm>
          <a:prstGeom prst="rect">
            <a:avLst/>
          </a:prstGeom>
          <a:solidFill>
            <a:srgbClr val="FF3300">
              <a:alpha val="0"/>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810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4929114"/>
            <a:ext cx="1807226" cy="369332"/>
          </a:xfrm>
          <a:prstGeom prst="rect">
            <a:avLst/>
          </a:prstGeom>
          <a:noFill/>
        </p:spPr>
        <p:txBody>
          <a:bodyPr wrap="none" rtlCol="0">
            <a:spAutoFit/>
          </a:bodyPr>
          <a:lstStyle/>
          <a:p>
            <a:r>
              <a:rPr lang="en-US" dirty="0" err="1" smtClean="0">
                <a:solidFill>
                  <a:prstClr val="white"/>
                </a:solidFill>
              </a:rPr>
              <a:t>Chạy</a:t>
            </a:r>
            <a:r>
              <a:rPr lang="en-US" dirty="0" smtClean="0">
                <a:solidFill>
                  <a:prstClr val="white"/>
                </a:solidFill>
              </a:rPr>
              <a:t> </a:t>
            </a:r>
            <a:r>
              <a:rPr lang="en-US" dirty="0" err="1" smtClean="0">
                <a:solidFill>
                  <a:prstClr val="white"/>
                </a:solidFill>
              </a:rPr>
              <a:t>và</a:t>
            </a:r>
            <a:r>
              <a:rPr lang="en-US" dirty="0" smtClean="0">
                <a:solidFill>
                  <a:prstClr val="white"/>
                </a:solidFill>
              </a:rPr>
              <a:t> </a:t>
            </a:r>
            <a:r>
              <a:rPr lang="en-US" err="1" smtClean="0">
                <a:solidFill>
                  <a:prstClr val="white"/>
                </a:solidFill>
              </a:rPr>
              <a:t>giải</a:t>
            </a:r>
            <a:r>
              <a:rPr lang="en-US" smtClean="0">
                <a:solidFill>
                  <a:prstClr val="white"/>
                </a:solidFill>
              </a:rPr>
              <a:t> thích</a:t>
            </a:r>
            <a:endParaRPr lang="en-US" dirty="0">
              <a:solidFill>
                <a:prstClr val="white"/>
              </a:solidFill>
            </a:endParaRPr>
          </a:p>
        </p:txBody>
      </p:sp>
    </p:spTree>
    <p:extLst>
      <p:ext uri="{BB962C8B-B14F-4D97-AF65-F5344CB8AC3E}">
        <p14:creationId xmlns:p14="http://schemas.microsoft.com/office/powerpoint/2010/main" val="231817769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bước phát triển ứng dụng web</a:t>
            </a:r>
            <a:endParaRPr lang="en-US"/>
          </a:p>
        </p:txBody>
      </p:sp>
      <p:sp>
        <p:nvSpPr>
          <p:cNvPr id="3" name="Content Placeholder 2"/>
          <p:cNvSpPr>
            <a:spLocks noGrp="1"/>
          </p:cNvSpPr>
          <p:nvPr>
            <p:ph idx="1"/>
          </p:nvPr>
        </p:nvSpPr>
        <p:spPr/>
        <p:txBody>
          <a:bodyPr>
            <a:normAutofit/>
          </a:bodyPr>
          <a:lstStyle/>
          <a:p>
            <a:r>
              <a:rPr lang="en-US" sz="2400" smtClean="0"/>
              <a:t>Bước 1: Tạo một ứng dụng project web</a:t>
            </a:r>
          </a:p>
          <a:p>
            <a:r>
              <a:rPr lang="en-US" sz="2400" smtClean="0"/>
              <a:t>Bước 2: Tạo Servlets</a:t>
            </a:r>
          </a:p>
          <a:p>
            <a:r>
              <a:rPr lang="en-US" sz="2400" smtClean="0"/>
              <a:t>Bước 3: Viết code cho servlet và compile</a:t>
            </a:r>
          </a:p>
          <a:p>
            <a:r>
              <a:rPr lang="en-US" sz="2400" smtClean="0"/>
              <a:t>Bước 4: Building ứng dụng web</a:t>
            </a:r>
          </a:p>
          <a:p>
            <a:r>
              <a:rPr lang="en-US" sz="2400" smtClean="0"/>
              <a:t>Bước 5: Deploying lên web server</a:t>
            </a:r>
          </a:p>
          <a:p>
            <a:r>
              <a:rPr lang="en-US" sz="2400" smtClean="0"/>
              <a:t>Bước 6: Thực thi ứng dụng</a:t>
            </a:r>
            <a:endParaRPr lang="en-US" sz="2400"/>
          </a:p>
        </p:txBody>
      </p:sp>
    </p:spTree>
    <p:extLst>
      <p:ext uri="{BB962C8B-B14F-4D97-AF65-F5344CB8AC3E}">
        <p14:creationId xmlns:p14="http://schemas.microsoft.com/office/powerpoint/2010/main" val="290253813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9255</TotalTime>
  <Words>3758</Words>
  <Application>Microsoft Office PowerPoint</Application>
  <PresentationFormat>On-screen Show (4:3)</PresentationFormat>
  <Paragraphs>454</Paragraphs>
  <Slides>80</Slides>
  <Notes>1</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2" baseType="lpstr">
      <vt:lpstr>Custom Design</vt:lpstr>
      <vt:lpstr>Bitmap Image</vt:lpstr>
      <vt:lpstr>Lập trình java 4</vt:lpstr>
      <vt:lpstr>Cơ bản về lập trình Web</vt:lpstr>
      <vt:lpstr>Cơ bản về lập trình Web</vt:lpstr>
      <vt:lpstr>Cơ bản về lập trình Web</vt:lpstr>
      <vt:lpstr>Web Application</vt:lpstr>
      <vt:lpstr>Web Application</vt:lpstr>
      <vt:lpstr>Cấu hình ứng dụng web:</vt:lpstr>
      <vt:lpstr>Cấu hình ứng dụng web:</vt:lpstr>
      <vt:lpstr>Các bước phát triển ứng dụng web</vt:lpstr>
      <vt:lpstr>Các bước phát triển ứng dụng web</vt:lpstr>
      <vt:lpstr>Các bước phát triển ứng dụng web</vt:lpstr>
      <vt:lpstr>Các bước phát triển ứng dụng web</vt:lpstr>
      <vt:lpstr>Các bước phát triển ứng dụng web</vt:lpstr>
      <vt:lpstr>Các bước phát triển ứng dụng web</vt:lpstr>
      <vt:lpstr>Các bước phát triển ứng dụng web</vt:lpstr>
      <vt:lpstr>Các bước phát triển ứng dụng web</vt:lpstr>
      <vt:lpstr>Các bước phát triển ứng dụng web</vt:lpstr>
      <vt:lpstr>Các bước phát triển ứng dụng web</vt:lpstr>
      <vt:lpstr>Các bước phát triển ứng dụng web</vt:lpstr>
      <vt:lpstr>Các bước phát triển ứng dụng web</vt:lpstr>
      <vt:lpstr>PowerPoint Presentation</vt:lpstr>
      <vt:lpstr>Các mô hình ứng dụng sử dụng trong JSP</vt:lpstr>
      <vt:lpstr>Ví dụ</vt:lpstr>
      <vt:lpstr>Ví dụ</vt:lpstr>
      <vt:lpstr>Ví dụ</vt:lpstr>
      <vt:lpstr>Ví dụ</vt:lpstr>
      <vt:lpstr>Ví dụ</vt:lpstr>
      <vt:lpstr>PowerPoint Presentation</vt:lpstr>
      <vt:lpstr>PowerPoint Presentation</vt:lpstr>
      <vt:lpstr>PowerPoint Presentation</vt:lpstr>
      <vt:lpstr>PowerPoint Presentation</vt:lpstr>
      <vt:lpstr>PowerPoint Presentation</vt:lpstr>
      <vt:lpstr>Session Tracking </vt:lpstr>
      <vt:lpstr>Session Tracking </vt:lpstr>
      <vt:lpstr>Session Tracking </vt:lpstr>
      <vt:lpstr>Session Tracking </vt:lpstr>
      <vt:lpstr>Session Tracking </vt:lpstr>
      <vt:lpstr>Ví dụ Cookie</vt:lpstr>
      <vt:lpstr>Ví dụ Cookie – Shopping card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quan về Java bean</vt:lpstr>
      <vt:lpstr>Cách sử dụng Bean trong JSP</vt:lpstr>
      <vt:lpstr>Cách sử dụng Bean trong JSP</vt:lpstr>
      <vt:lpstr>Tầm hoạt động của bean</vt:lpstr>
      <vt:lpstr>Truy cập thuộc tính của bean</vt:lpstr>
      <vt:lpstr>Thiết lập thuộc tính của bean</vt:lpstr>
      <vt:lpstr>Thiết lập thuộc tính của bean</vt:lpstr>
      <vt:lpstr>PowerPoint Presentation</vt:lpstr>
      <vt:lpstr>Thiết lập thuộc tính của bean - Advanced</vt:lpstr>
      <vt:lpstr>Thiết lập thuộc tính của bean - Advanced</vt:lpstr>
      <vt:lpstr>PowerPoint Presentation</vt:lpstr>
      <vt:lpstr>Thiết lập thuộc tính của bean - Advanced</vt:lpstr>
      <vt:lpstr>Thiết lập thuộc tính của bean - Advanced</vt:lpstr>
      <vt:lpstr>Thiết lập thuộc tính của bean - Advanced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 Học Văn Phòng</dc:title>
  <dc:creator>Hans</dc:creator>
  <cp:lastModifiedBy>teo</cp:lastModifiedBy>
  <cp:revision>1452</cp:revision>
  <dcterms:created xsi:type="dcterms:W3CDTF">2013-04-23T08:05:33Z</dcterms:created>
  <dcterms:modified xsi:type="dcterms:W3CDTF">2018-08-08T04:16:41Z</dcterms:modified>
</cp:coreProperties>
</file>